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0287000" cy="10287000"/>
  <p:notesSz cx="10287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1525" y="3188970"/>
            <a:ext cx="874395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43050" y="5760720"/>
            <a:ext cx="72009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ED6322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ED6322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14350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297805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ED6322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47531" y="428244"/>
            <a:ext cx="1354834" cy="7802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2426" y="3371329"/>
            <a:ext cx="257175" cy="2444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47531" y="428244"/>
            <a:ext cx="1354834" cy="7802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0276" y="2171469"/>
            <a:ext cx="8566447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ED6322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1184" y="2173253"/>
            <a:ext cx="9160510" cy="3491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97580" y="9566910"/>
            <a:ext cx="32918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1435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40664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www.merisiswealth.com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027" y="2139887"/>
            <a:ext cx="3882390" cy="1558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420"/>
              </a:lnSpc>
              <a:spcBef>
                <a:spcPts val="100"/>
              </a:spcBef>
            </a:pPr>
            <a:r>
              <a:rPr dirty="0" sz="3000" spc="-55">
                <a:solidFill>
                  <a:srgbClr val="ED6322"/>
                </a:solidFill>
                <a:latin typeface="Cambria"/>
                <a:cs typeface="Cambria"/>
              </a:rPr>
              <a:t>ff</a:t>
            </a:r>
            <a:r>
              <a:rPr dirty="0" sz="3000" spc="20">
                <a:solidFill>
                  <a:srgbClr val="ED6322"/>
                </a:solidFill>
                <a:latin typeface="Cambria"/>
                <a:cs typeface="Cambria"/>
              </a:rPr>
              <a:t>i</a:t>
            </a:r>
            <a:r>
              <a:rPr dirty="0" sz="3000" spc="-204">
                <a:solidFill>
                  <a:srgbClr val="ED6322"/>
                </a:solidFill>
                <a:latin typeface="Cambria"/>
                <a:cs typeface="Cambria"/>
              </a:rPr>
              <a:t>e</a:t>
            </a:r>
            <a:r>
              <a:rPr dirty="0" sz="3000" spc="-350">
                <a:solidFill>
                  <a:srgbClr val="ED6322"/>
                </a:solidFill>
                <a:latin typeface="Cambria"/>
                <a:cs typeface="Cambria"/>
              </a:rPr>
              <a:t>Ś</a:t>
            </a:r>
            <a:r>
              <a:rPr dirty="0" sz="3000" spc="-150">
                <a:solidFill>
                  <a:srgbClr val="ED6322"/>
                </a:solidFill>
                <a:latin typeface="Cambria"/>
                <a:cs typeface="Cambria"/>
              </a:rPr>
              <a:t>i</a:t>
            </a:r>
            <a:r>
              <a:rPr dirty="0" sz="3000" spc="-185">
                <a:solidFill>
                  <a:srgbClr val="ED6322"/>
                </a:solidFill>
                <a:latin typeface="Cambria"/>
                <a:cs typeface="Cambria"/>
              </a:rPr>
              <a:t>s</a:t>
            </a:r>
            <a:r>
              <a:rPr dirty="0" sz="3000" spc="-150">
                <a:solidFill>
                  <a:srgbClr val="ED6322"/>
                </a:solidFill>
                <a:latin typeface="Cambria"/>
                <a:cs typeface="Cambria"/>
              </a:rPr>
              <a:t>i</a:t>
            </a:r>
            <a:r>
              <a:rPr dirty="0" sz="3000" spc="-175">
                <a:solidFill>
                  <a:srgbClr val="ED6322"/>
                </a:solidFill>
                <a:latin typeface="Cambria"/>
                <a:cs typeface="Cambria"/>
              </a:rPr>
              <a:t>s</a:t>
            </a:r>
            <a:r>
              <a:rPr dirty="0" sz="3000" spc="25">
                <a:solidFill>
                  <a:srgbClr val="ED6322"/>
                </a:solidFill>
                <a:latin typeface="Cambria"/>
                <a:cs typeface="Cambria"/>
              </a:rPr>
              <a:t> </a:t>
            </a:r>
            <a:r>
              <a:rPr dirty="0" sz="3000" spc="-35">
                <a:solidFill>
                  <a:srgbClr val="ED6322"/>
                </a:solidFill>
                <a:latin typeface="Cambria"/>
                <a:cs typeface="Cambria"/>
              </a:rPr>
              <a:t>W</a:t>
            </a:r>
            <a:r>
              <a:rPr dirty="0" sz="3000" spc="-204">
                <a:solidFill>
                  <a:srgbClr val="ED6322"/>
                </a:solidFill>
                <a:latin typeface="Cambria"/>
                <a:cs typeface="Cambria"/>
              </a:rPr>
              <a:t>e</a:t>
            </a:r>
            <a:r>
              <a:rPr dirty="0" sz="3000" spc="-210">
                <a:solidFill>
                  <a:srgbClr val="ED6322"/>
                </a:solidFill>
                <a:latin typeface="Cambria"/>
                <a:cs typeface="Cambria"/>
              </a:rPr>
              <a:t>a</a:t>
            </a:r>
            <a:r>
              <a:rPr dirty="0" sz="3000" spc="-15">
                <a:solidFill>
                  <a:srgbClr val="ED6322"/>
                </a:solidFill>
                <a:latin typeface="Cambria"/>
                <a:cs typeface="Cambria"/>
              </a:rPr>
              <a:t>l</a:t>
            </a:r>
            <a:r>
              <a:rPr dirty="0" sz="3000" spc="-10">
                <a:solidFill>
                  <a:srgbClr val="ED6322"/>
                </a:solidFill>
                <a:latin typeface="Cambria"/>
                <a:cs typeface="Cambria"/>
              </a:rPr>
              <a:t>t</a:t>
            </a:r>
            <a:r>
              <a:rPr dirty="0" sz="3000" spc="-170">
                <a:solidFill>
                  <a:srgbClr val="ED6322"/>
                </a:solidFill>
                <a:latin typeface="Cambria"/>
                <a:cs typeface="Cambria"/>
              </a:rPr>
              <a:t>h</a:t>
            </a:r>
            <a:endParaRPr sz="3000">
              <a:latin typeface="Cambria"/>
              <a:cs typeface="Cambria"/>
            </a:endParaRPr>
          </a:p>
          <a:p>
            <a:pPr marL="12700">
              <a:lnSpc>
                <a:spcPts val="3420"/>
              </a:lnSpc>
            </a:pPr>
            <a:r>
              <a:rPr dirty="0" sz="3000" spc="-75">
                <a:solidFill>
                  <a:srgbClr val="ED6322"/>
                </a:solidFill>
                <a:latin typeface="Cambria"/>
                <a:cs typeface="Cambria"/>
              </a:rPr>
              <a:t>ffionthly</a:t>
            </a:r>
            <a:r>
              <a:rPr dirty="0" sz="3000" spc="-30">
                <a:solidFill>
                  <a:srgbClr val="ED6322"/>
                </a:solidFill>
                <a:latin typeface="Cambria"/>
                <a:cs typeface="Cambria"/>
              </a:rPr>
              <a:t> </a:t>
            </a:r>
            <a:r>
              <a:rPr dirty="0" sz="3000" spc="-120">
                <a:solidFill>
                  <a:srgbClr val="ED6322"/>
                </a:solidFill>
                <a:latin typeface="Cambria"/>
                <a:cs typeface="Cambria"/>
              </a:rPr>
              <a:t>ffiaŚket</a:t>
            </a:r>
            <a:r>
              <a:rPr dirty="0" sz="3000" spc="15">
                <a:solidFill>
                  <a:srgbClr val="ED6322"/>
                </a:solidFill>
                <a:latin typeface="Cambria"/>
                <a:cs typeface="Cambria"/>
              </a:rPr>
              <a:t> </a:t>
            </a:r>
            <a:r>
              <a:rPr dirty="0" sz="3000" spc="-30">
                <a:solidFill>
                  <a:srgbClr val="ED6322"/>
                </a:solidFill>
                <a:latin typeface="Cambria"/>
                <a:cs typeface="Cambria"/>
              </a:rPr>
              <a:t>Outlook</a:t>
            </a:r>
            <a:endParaRPr sz="3000">
              <a:latin typeface="Cambria"/>
              <a:cs typeface="Cambria"/>
            </a:endParaRPr>
          </a:p>
          <a:p>
            <a:pPr marL="257810">
              <a:lnSpc>
                <a:spcPct val="100000"/>
              </a:lnSpc>
              <a:spcBef>
                <a:spcPts val="1630"/>
              </a:spcBef>
            </a:pPr>
            <a:r>
              <a:rPr dirty="0" sz="3000" spc="-204">
                <a:latin typeface="Cambria"/>
                <a:cs typeface="Cambria"/>
              </a:rPr>
              <a:t>ovembeŚ</a:t>
            </a:r>
            <a:r>
              <a:rPr dirty="0" sz="3000" spc="40">
                <a:latin typeface="Cambria"/>
                <a:cs typeface="Cambria"/>
              </a:rPr>
              <a:t> </a:t>
            </a:r>
            <a:r>
              <a:rPr dirty="0" sz="3000" spc="-409">
                <a:latin typeface="Cambria"/>
                <a:cs typeface="Cambria"/>
              </a:rPr>
              <a:t>2023</a:t>
            </a:r>
            <a:endParaRPr sz="3000">
              <a:latin typeface="Cambria"/>
              <a:cs typeface="Cambr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540" y="1912227"/>
            <a:ext cx="10280015" cy="8375015"/>
            <a:chOff x="10540" y="1912227"/>
            <a:chExt cx="10280015" cy="8375015"/>
          </a:xfrm>
        </p:grpSpPr>
        <p:sp>
          <p:nvSpPr>
            <p:cNvPr id="4" name="object 4"/>
            <p:cNvSpPr/>
            <p:nvPr/>
          </p:nvSpPr>
          <p:spPr>
            <a:xfrm>
              <a:off x="947927" y="3142488"/>
              <a:ext cx="2359025" cy="0"/>
            </a:xfrm>
            <a:custGeom>
              <a:avLst/>
              <a:gdLst/>
              <a:ahLst/>
              <a:cxnLst/>
              <a:rect l="l" t="t" r="r" b="b"/>
              <a:pathLst>
                <a:path w="2359025" h="0">
                  <a:moveTo>
                    <a:pt x="0" y="0"/>
                  </a:moveTo>
                  <a:lnTo>
                    <a:pt x="2358542" y="0"/>
                  </a:lnTo>
                </a:path>
              </a:pathLst>
            </a:custGeom>
            <a:ln w="63500">
              <a:solidFill>
                <a:srgbClr val="ED632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715" y="2531046"/>
              <a:ext cx="10273665" cy="7756525"/>
            </a:xfrm>
            <a:custGeom>
              <a:avLst/>
              <a:gdLst/>
              <a:ahLst/>
              <a:cxnLst/>
              <a:rect l="l" t="t" r="r" b="b"/>
              <a:pathLst>
                <a:path w="10273665" h="7756525">
                  <a:moveTo>
                    <a:pt x="10273284" y="0"/>
                  </a:moveTo>
                  <a:lnTo>
                    <a:pt x="0" y="7755953"/>
                  </a:lnTo>
                  <a:lnTo>
                    <a:pt x="10273284" y="7755953"/>
                  </a:lnTo>
                  <a:lnTo>
                    <a:pt x="10273284" y="0"/>
                  </a:lnTo>
                  <a:close/>
                </a:path>
              </a:pathLst>
            </a:custGeom>
            <a:solidFill>
              <a:srgbClr val="ACBD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715" y="1915402"/>
              <a:ext cx="10273665" cy="7791450"/>
            </a:xfrm>
            <a:custGeom>
              <a:avLst/>
              <a:gdLst/>
              <a:ahLst/>
              <a:cxnLst/>
              <a:rect l="l" t="t" r="r" b="b"/>
              <a:pathLst>
                <a:path w="10273665" h="7791450">
                  <a:moveTo>
                    <a:pt x="10273283" y="0"/>
                  </a:moveTo>
                  <a:lnTo>
                    <a:pt x="0" y="7791435"/>
                  </a:lnTo>
                </a:path>
              </a:pathLst>
            </a:custGeom>
            <a:ln w="635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690121" y="4130039"/>
              <a:ext cx="6882765" cy="5219700"/>
            </a:xfrm>
            <a:custGeom>
              <a:avLst/>
              <a:gdLst/>
              <a:ahLst/>
              <a:cxnLst/>
              <a:rect l="l" t="t" r="r" b="b"/>
              <a:pathLst>
                <a:path w="6882765" h="5219700">
                  <a:moveTo>
                    <a:pt x="6882434" y="0"/>
                  </a:moveTo>
                  <a:lnTo>
                    <a:pt x="0" y="5219357"/>
                  </a:lnTo>
                </a:path>
              </a:pathLst>
            </a:custGeom>
            <a:ln w="6350">
              <a:solidFill>
                <a:srgbClr val="ACB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88" y="1613088"/>
            <a:ext cx="8953500" cy="3533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85">
                <a:latin typeface="Cambria"/>
                <a:cs typeface="Cambria"/>
              </a:rPr>
              <a:t>De</a:t>
            </a:r>
            <a:r>
              <a:rPr dirty="0" sz="2000" spc="-85">
                <a:latin typeface="Cambria"/>
                <a:cs typeface="Cambria"/>
              </a:rPr>
              <a:t>spite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00">
                <a:latin typeface="Cambria"/>
                <a:cs typeface="Cambria"/>
              </a:rPr>
              <a:t>cumulative </a:t>
            </a:r>
            <a:r>
              <a:rPr dirty="0" sz="2000" spc="-300">
                <a:latin typeface="Cambria"/>
                <a:cs typeface="Cambria"/>
              </a:rPr>
              <a:t>525</a:t>
            </a:r>
            <a:r>
              <a:rPr dirty="0" sz="2000" spc="-29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basis </a:t>
            </a:r>
            <a:r>
              <a:rPr dirty="0" sz="2000" spc="-90">
                <a:latin typeface="Cambria"/>
                <a:cs typeface="Cambria"/>
              </a:rPr>
              <a:t>hike </a:t>
            </a:r>
            <a:r>
              <a:rPr dirty="0" sz="2000" spc="-105">
                <a:latin typeface="Cambria"/>
                <a:cs typeface="Cambria"/>
              </a:rPr>
              <a:t>by </a:t>
            </a:r>
            <a:r>
              <a:rPr dirty="0" sz="2000" spc="-70">
                <a:latin typeface="Cambria"/>
                <a:cs typeface="Cambria"/>
              </a:rPr>
              <a:t>Fed,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40">
                <a:latin typeface="Cambria"/>
                <a:cs typeface="Cambria"/>
              </a:rPr>
              <a:t>USD </a:t>
            </a:r>
            <a:r>
              <a:rPr dirty="0" sz="2000" spc="-120">
                <a:latin typeface="Cambria"/>
                <a:cs typeface="Cambria"/>
              </a:rPr>
              <a:t>economy </a:t>
            </a:r>
            <a:r>
              <a:rPr dirty="0" sz="2000" spc="-85">
                <a:latin typeface="Cambria"/>
                <a:cs typeface="Cambria"/>
              </a:rPr>
              <a:t>holding </a:t>
            </a:r>
            <a:r>
              <a:rPr dirty="0" sz="2000" spc="-95">
                <a:latin typeface="Cambria"/>
                <a:cs typeface="Cambria"/>
              </a:rPr>
              <a:t>on </a:t>
            </a:r>
            <a:r>
              <a:rPr dirty="0" sz="2000" spc="-114">
                <a:latin typeface="Cambria"/>
                <a:cs typeface="Cambria"/>
              </a:rPr>
              <a:t>pŚetty well 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with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good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gŚowth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numbeŚs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along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with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falling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coŚe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inflation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numbeŚs.</a:t>
            </a:r>
            <a:endParaRPr sz="2000">
              <a:latin typeface="Cambria"/>
              <a:cs typeface="Cambria"/>
            </a:endParaRPr>
          </a:p>
          <a:p>
            <a:pPr algn="just" marL="354965" marR="7620" indent="-342900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10">
                <a:latin typeface="Cambria"/>
                <a:cs typeface="Cambria"/>
              </a:rPr>
              <a:t>One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6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two </a:t>
            </a:r>
            <a:r>
              <a:rPr dirty="0" sz="2000" spc="-175">
                <a:latin typeface="Cambria"/>
                <a:cs typeface="Cambria"/>
              </a:rPr>
              <a:t>moŚe</a:t>
            </a:r>
            <a:r>
              <a:rPr dirty="0" sz="2000" spc="9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hikes </a:t>
            </a:r>
            <a:r>
              <a:rPr dirty="0" sz="2000" spc="-195">
                <a:latin typeface="Cambria"/>
                <a:cs typeface="Cambria"/>
              </a:rPr>
              <a:t>aŚe</a:t>
            </a:r>
            <a:r>
              <a:rPr dirty="0" sz="2000" spc="5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possible </a:t>
            </a:r>
            <a:r>
              <a:rPr dirty="0" sz="2000" spc="-114">
                <a:latin typeface="Cambria"/>
                <a:cs typeface="Cambria"/>
              </a:rPr>
              <a:t>given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25">
                <a:latin typeface="Cambria"/>
                <a:cs typeface="Cambria"/>
              </a:rPr>
              <a:t>stŚength </a:t>
            </a:r>
            <a:r>
              <a:rPr dirty="0" sz="2000" spc="-45">
                <a:latin typeface="Cambria"/>
                <a:cs typeface="Cambria"/>
              </a:rPr>
              <a:t>in </a:t>
            </a:r>
            <a:r>
              <a:rPr dirty="0" sz="2000" spc="-100">
                <a:latin typeface="Cambria"/>
                <a:cs typeface="Cambria"/>
              </a:rPr>
              <a:t>economic </a:t>
            </a:r>
            <a:r>
              <a:rPr dirty="0" sz="2000" spc="-95">
                <a:latin typeface="Cambria"/>
                <a:cs typeface="Cambria"/>
              </a:rPr>
              <a:t>data </a:t>
            </a:r>
            <a:r>
              <a:rPr dirty="0" sz="2000" spc="-145">
                <a:latin typeface="Cambria"/>
                <a:cs typeface="Cambria"/>
              </a:rPr>
              <a:t>howeveŚ,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the </a:t>
            </a:r>
            <a:r>
              <a:rPr dirty="0" sz="2000" spc="-100">
                <a:latin typeface="Cambria"/>
                <a:cs typeface="Cambria"/>
              </a:rPr>
              <a:t> Fed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70">
                <a:latin typeface="Cambria"/>
                <a:cs typeface="Cambria"/>
              </a:rPr>
              <a:t>seems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be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pŚepaŚing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gŚound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foŚ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long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pause.</a:t>
            </a:r>
            <a:endParaRPr sz="2000">
              <a:latin typeface="Cambria"/>
              <a:cs typeface="Cambria"/>
            </a:endParaRPr>
          </a:p>
          <a:p>
            <a:pPr algn="just" marL="355600" marR="5715" indent="-342900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30">
                <a:latin typeface="Cambria"/>
                <a:cs typeface="Cambria"/>
              </a:rPr>
              <a:t>China</a:t>
            </a:r>
            <a:r>
              <a:rPr dirty="0" sz="2000" spc="-25">
                <a:latin typeface="Cambria"/>
                <a:cs typeface="Cambria"/>
              </a:rPr>
              <a:t> </a:t>
            </a:r>
            <a:r>
              <a:rPr dirty="0" sz="2000" spc="-170">
                <a:latin typeface="Cambria"/>
                <a:cs typeface="Cambria"/>
              </a:rPr>
              <a:t>seems</a:t>
            </a:r>
            <a:r>
              <a:rPr dirty="0" sz="2000" spc="-16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be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ŚepoŚting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betteŚ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numbeŚs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-40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teŚms</a:t>
            </a:r>
            <a:r>
              <a:rPr dirty="0" sz="2000" spc="-15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-4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Śetail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sales</a:t>
            </a:r>
            <a:r>
              <a:rPr dirty="0" sz="2000" spc="-14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industŚial </a:t>
            </a:r>
            <a:r>
              <a:rPr dirty="0" sz="2000" spc="-9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p</a:t>
            </a:r>
            <a:r>
              <a:rPr dirty="0" sz="2000" spc="-280">
                <a:latin typeface="Cambria"/>
                <a:cs typeface="Cambria"/>
              </a:rPr>
              <a:t>Ś</a:t>
            </a:r>
            <a:r>
              <a:rPr dirty="0" sz="2000" spc="-105">
                <a:latin typeface="Cambria"/>
                <a:cs typeface="Cambria"/>
              </a:rPr>
              <a:t>odu</a:t>
            </a:r>
            <a:r>
              <a:rPr dirty="0" sz="2000" spc="-70">
                <a:latin typeface="Cambria"/>
                <a:cs typeface="Cambria"/>
              </a:rPr>
              <a:t>c</a:t>
            </a:r>
            <a:r>
              <a:rPr dirty="0" sz="2000" spc="-5">
                <a:latin typeface="Cambria"/>
                <a:cs typeface="Cambria"/>
              </a:rPr>
              <a:t>ti</a:t>
            </a:r>
            <a:r>
              <a:rPr dirty="0" sz="2000" spc="-95">
                <a:latin typeface="Cambria"/>
                <a:cs typeface="Cambria"/>
              </a:rPr>
              <a:t>on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w</a:t>
            </a:r>
            <a:r>
              <a:rPr dirty="0" sz="2000" spc="-60">
                <a:latin typeface="Cambria"/>
                <a:cs typeface="Cambria"/>
              </a:rPr>
              <a:t>i</a:t>
            </a:r>
            <a:r>
              <a:rPr dirty="0" sz="2000">
                <a:latin typeface="Cambria"/>
                <a:cs typeface="Cambria"/>
              </a:rPr>
              <a:t>t</a:t>
            </a:r>
            <a:r>
              <a:rPr dirty="0" sz="2000" spc="-110">
                <a:latin typeface="Cambria"/>
                <a:cs typeface="Cambria"/>
              </a:rPr>
              <a:t>h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30">
                <a:latin typeface="Cambria"/>
                <a:cs typeface="Cambria"/>
              </a:rPr>
              <a:t>infl</a:t>
            </a:r>
            <a:r>
              <a:rPr dirty="0" sz="2000" spc="-70">
                <a:latin typeface="Cambria"/>
                <a:cs typeface="Cambria"/>
              </a:rPr>
              <a:t>at</a:t>
            </a:r>
            <a:r>
              <a:rPr dirty="0" sz="2000" spc="-60">
                <a:latin typeface="Cambria"/>
                <a:cs typeface="Cambria"/>
              </a:rPr>
              <a:t>io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280">
                <a:latin typeface="Cambria"/>
                <a:cs typeface="Cambria"/>
              </a:rPr>
              <a:t>Ś</a:t>
            </a:r>
            <a:r>
              <a:rPr dirty="0" sz="2000" spc="-165">
                <a:latin typeface="Cambria"/>
                <a:cs typeface="Cambria"/>
              </a:rPr>
              <a:t>e</a:t>
            </a:r>
            <a:r>
              <a:rPr dirty="0" sz="2000" spc="-85">
                <a:latin typeface="Cambria"/>
                <a:cs typeface="Cambria"/>
              </a:rPr>
              <a:t>maining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be</a:t>
            </a:r>
            <a:r>
              <a:rPr dirty="0" sz="2000" spc="-90">
                <a:latin typeface="Cambria"/>
                <a:cs typeface="Cambria"/>
              </a:rPr>
              <a:t>n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145">
                <a:latin typeface="Cambria"/>
                <a:cs typeface="Cambria"/>
              </a:rPr>
              <a:t>g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-20"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80">
                <a:latin typeface="Cambria"/>
                <a:cs typeface="Cambria"/>
              </a:rPr>
              <a:t>OveŚall </a:t>
            </a:r>
            <a:r>
              <a:rPr dirty="0" sz="2000" spc="-90">
                <a:latin typeface="Cambria"/>
                <a:cs typeface="Cambria"/>
              </a:rPr>
              <a:t>global </a:t>
            </a:r>
            <a:r>
              <a:rPr dirty="0" sz="2000" spc="-100">
                <a:latin typeface="Cambria"/>
                <a:cs typeface="Cambria"/>
              </a:rPr>
              <a:t>economic </a:t>
            </a:r>
            <a:r>
              <a:rPr dirty="0" sz="2000" spc="-80">
                <a:latin typeface="Cambria"/>
                <a:cs typeface="Cambria"/>
              </a:rPr>
              <a:t>situation </a:t>
            </a:r>
            <a:r>
              <a:rPr dirty="0" sz="2000" spc="-105">
                <a:latin typeface="Cambria"/>
                <a:cs typeface="Cambria"/>
              </a:rPr>
              <a:t>doesn’t </a:t>
            </a:r>
            <a:r>
              <a:rPr dirty="0" sz="2000" spc="-85">
                <a:latin typeface="Cambria"/>
                <a:cs typeface="Cambria"/>
              </a:rPr>
              <a:t>look </a:t>
            </a:r>
            <a:r>
              <a:rPr dirty="0" sz="2000" spc="-150">
                <a:latin typeface="Cambria"/>
                <a:cs typeface="Cambria"/>
              </a:rPr>
              <a:t>so</a:t>
            </a:r>
            <a:r>
              <a:rPr dirty="0" sz="2000" spc="-14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bleak </a:t>
            </a:r>
            <a:r>
              <a:rPr dirty="0" sz="2000" spc="-114">
                <a:latin typeface="Cambria"/>
                <a:cs typeface="Cambria"/>
              </a:rPr>
              <a:t>given </a:t>
            </a:r>
            <a:r>
              <a:rPr dirty="0" sz="2000" spc="-95">
                <a:latin typeface="Cambria"/>
                <a:cs typeface="Cambria"/>
              </a:rPr>
              <a:t>Oct’23 </a:t>
            </a:r>
            <a:r>
              <a:rPr dirty="0" sz="2000" spc="-110">
                <a:latin typeface="Cambria"/>
                <a:cs typeface="Cambria"/>
              </a:rPr>
              <a:t>macŚo-economic 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data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with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some</a:t>
            </a:r>
            <a:r>
              <a:rPr dirty="0" sz="2000" spc="-15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slowdown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inflation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as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well,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which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will</a:t>
            </a:r>
            <a:r>
              <a:rPr dirty="0" sz="2000" spc="29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be</a:t>
            </a:r>
            <a:r>
              <a:rPr dirty="0" sz="2000" spc="19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comfoŚting</a:t>
            </a:r>
            <a:r>
              <a:rPr dirty="0" sz="2000" spc="25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32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centŚal 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banks.</a:t>
            </a:r>
            <a:endParaRPr sz="2000">
              <a:latin typeface="Cambria"/>
              <a:cs typeface="Cambria"/>
            </a:endParaRPr>
          </a:p>
          <a:p>
            <a:pPr marL="137160">
              <a:lnSpc>
                <a:spcPct val="100000"/>
              </a:lnSpc>
              <a:spcBef>
                <a:spcPts val="1215"/>
              </a:spcBef>
            </a:pPr>
            <a:r>
              <a:rPr dirty="0" sz="2000" spc="-20">
                <a:latin typeface="Cambria"/>
                <a:cs typeface="Cambria"/>
              </a:rPr>
              <a:t>Global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ffiacŚo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Data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8388" y="812183"/>
            <a:ext cx="48755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>
                <a:solidFill>
                  <a:srgbClr val="000000"/>
                </a:solidFill>
              </a:rPr>
              <a:t>Global</a:t>
            </a:r>
            <a:r>
              <a:rPr dirty="0" spc="50">
                <a:solidFill>
                  <a:srgbClr val="000000"/>
                </a:solidFill>
              </a:rPr>
              <a:t> </a:t>
            </a:r>
            <a:r>
              <a:rPr dirty="0" spc="-100">
                <a:solidFill>
                  <a:srgbClr val="000000"/>
                </a:solidFill>
              </a:rPr>
              <a:t>Economic</a:t>
            </a:r>
            <a:r>
              <a:rPr dirty="0" spc="50">
                <a:solidFill>
                  <a:srgbClr val="000000"/>
                </a:solidFill>
              </a:rPr>
              <a:t> </a:t>
            </a:r>
            <a:r>
              <a:rPr dirty="0" spc="-130">
                <a:solidFill>
                  <a:srgbClr val="000000"/>
                </a:solidFill>
              </a:rPr>
              <a:t>Developments</a:t>
            </a:r>
          </a:p>
        </p:txBody>
      </p:sp>
      <p:sp>
        <p:nvSpPr>
          <p:cNvPr id="4" name="object 4"/>
          <p:cNvSpPr/>
          <p:nvPr/>
        </p:nvSpPr>
        <p:spPr>
          <a:xfrm>
            <a:off x="694944" y="1373118"/>
            <a:ext cx="1988185" cy="2540"/>
          </a:xfrm>
          <a:custGeom>
            <a:avLst/>
            <a:gdLst/>
            <a:ahLst/>
            <a:cxnLst/>
            <a:rect l="l" t="t" r="r" b="b"/>
            <a:pathLst>
              <a:path w="1988185" h="2540">
                <a:moveTo>
                  <a:pt x="0" y="2387"/>
                </a:moveTo>
                <a:lnTo>
                  <a:pt x="1987880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7993" y="5225228"/>
          <a:ext cx="8843010" cy="488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8865"/>
                <a:gridCol w="2566035"/>
                <a:gridCol w="2647315"/>
              </a:tblGrid>
              <a:tr h="331809">
                <a:tc>
                  <a:txBody>
                    <a:bodyPr/>
                    <a:lstStyle/>
                    <a:p>
                      <a:pPr algn="ctr" marR="27940">
                        <a:lnSpc>
                          <a:spcPts val="2355"/>
                        </a:lnSpc>
                      </a:pPr>
                      <a:r>
                        <a:rPr dirty="0" sz="2000" spc="-10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PaŚticulaŚs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0014">
                        <a:lnSpc>
                          <a:spcPts val="2355"/>
                        </a:lnSpc>
                      </a:pPr>
                      <a:r>
                        <a:rPr dirty="0" sz="2000" spc="-1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Aug</a:t>
                      </a:r>
                      <a:r>
                        <a:rPr dirty="0" sz="2000" spc="2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27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2023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3820">
                        <a:lnSpc>
                          <a:spcPts val="2355"/>
                        </a:lnSpc>
                      </a:pPr>
                      <a:r>
                        <a:rPr dirty="0" sz="2000" spc="-4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Sept </a:t>
                      </a:r>
                      <a:r>
                        <a:rPr dirty="0" sz="2000" spc="-27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2023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C7C30"/>
                    </a:solidFill>
                  </a:tcPr>
                </a:tc>
              </a:tr>
              <a:tr h="322277">
                <a:tc>
                  <a:txBody>
                    <a:bodyPr/>
                    <a:lstStyle/>
                    <a:p>
                      <a:pPr marL="67945">
                        <a:lnSpc>
                          <a:spcPts val="2305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Sffi</a:t>
                      </a:r>
                      <a:r>
                        <a:rPr dirty="0" sz="20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Se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v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ice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ffi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7475">
                        <a:lnSpc>
                          <a:spcPts val="2305"/>
                        </a:lnSpc>
                      </a:pPr>
                      <a:r>
                        <a:rPr dirty="0" sz="2000" spc="-204">
                          <a:latin typeface="Cambria"/>
                          <a:cs typeface="Cambria"/>
                        </a:rPr>
                        <a:t>54.5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280">
                        <a:lnSpc>
                          <a:spcPts val="2305"/>
                        </a:lnSpc>
                      </a:pPr>
                      <a:r>
                        <a:rPr dirty="0" sz="2000" spc="-204">
                          <a:latin typeface="Cambria"/>
                          <a:cs typeface="Cambria"/>
                        </a:rPr>
                        <a:t>53.6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</a:pPr>
                      <a:r>
                        <a:rPr dirty="0" sz="2000" spc="35">
                          <a:latin typeface="Cambria"/>
                          <a:cs typeface="Cambria"/>
                        </a:rPr>
                        <a:t>US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25">
                          <a:latin typeface="Cambria"/>
                          <a:cs typeface="Cambria"/>
                        </a:rPr>
                        <a:t>ISffi</a:t>
                      </a:r>
                      <a:r>
                        <a:rPr dirty="0" sz="20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45">
                          <a:latin typeface="Cambria"/>
                          <a:cs typeface="Cambria"/>
                        </a:rPr>
                        <a:t>ffifg.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30">
                          <a:latin typeface="Cambria"/>
                          <a:cs typeface="Cambria"/>
                        </a:rPr>
                        <a:t>PffiI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2335"/>
                        </a:lnSpc>
                      </a:pPr>
                      <a:r>
                        <a:rPr dirty="0" sz="2000" spc="-165">
                          <a:latin typeface="Cambria"/>
                          <a:cs typeface="Cambria"/>
                        </a:rPr>
                        <a:t>47.6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280">
                        <a:lnSpc>
                          <a:spcPts val="2335"/>
                        </a:lnSpc>
                      </a:pPr>
                      <a:r>
                        <a:rPr dirty="0" sz="2000" spc="-140">
                          <a:latin typeface="Cambria"/>
                          <a:cs typeface="Cambria"/>
                        </a:rPr>
                        <a:t>49.0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  <a:tabLst>
                          <a:tab pos="612140" algn="l"/>
                        </a:tabLst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ol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'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000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6839">
                        <a:lnSpc>
                          <a:spcPts val="2335"/>
                        </a:lnSpc>
                      </a:pPr>
                      <a:r>
                        <a:rPr dirty="0" sz="2000" spc="-210">
                          <a:latin typeface="Cambria"/>
                          <a:cs typeface="Cambria"/>
                        </a:rPr>
                        <a:t>227.0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0">
                        <a:lnSpc>
                          <a:spcPts val="2335"/>
                        </a:lnSpc>
                      </a:pPr>
                      <a:r>
                        <a:rPr dirty="0" sz="2000" spc="-204">
                          <a:latin typeface="Cambria"/>
                          <a:cs typeface="Cambria"/>
                        </a:rPr>
                        <a:t>336.0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em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oy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te</a:t>
                      </a:r>
                      <a:r>
                        <a:rPr dirty="0" sz="20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2335"/>
                        </a:lnSpc>
                      </a:pPr>
                      <a:r>
                        <a:rPr dirty="0" sz="2000" spc="-160">
                          <a:latin typeface="Cambria"/>
                          <a:cs typeface="Cambria"/>
                        </a:rPr>
                        <a:t>3.8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ts val="2335"/>
                        </a:lnSpc>
                      </a:pPr>
                      <a:r>
                        <a:rPr dirty="0" sz="2000" spc="-160">
                          <a:latin typeface="Cambria"/>
                          <a:cs typeface="Cambria"/>
                        </a:rPr>
                        <a:t>3.8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</a:pPr>
                      <a:r>
                        <a:rPr dirty="0" sz="2000" spc="35">
                          <a:latin typeface="Cambria"/>
                          <a:cs typeface="Cambria"/>
                        </a:rPr>
                        <a:t>US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55">
                          <a:latin typeface="Cambria"/>
                          <a:cs typeface="Cambria"/>
                        </a:rPr>
                        <a:t>CPI</a:t>
                      </a:r>
                      <a:r>
                        <a:rPr dirty="0" sz="2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63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2335"/>
                        </a:lnSpc>
                      </a:pPr>
                      <a:r>
                        <a:rPr dirty="0" sz="2000" spc="-200">
                          <a:latin typeface="Cambria"/>
                          <a:cs typeface="Cambria"/>
                        </a:rPr>
                        <a:t>3.7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ts val="2335"/>
                        </a:lnSpc>
                      </a:pPr>
                      <a:r>
                        <a:rPr dirty="0" sz="2000" spc="-200">
                          <a:latin typeface="Cambria"/>
                          <a:cs typeface="Cambria"/>
                        </a:rPr>
                        <a:t>3.7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</a:pPr>
                      <a:r>
                        <a:rPr dirty="0" sz="2000" spc="35">
                          <a:latin typeface="Cambria"/>
                          <a:cs typeface="Cambria"/>
                        </a:rPr>
                        <a:t>US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70">
                          <a:latin typeface="Cambria"/>
                          <a:cs typeface="Cambria"/>
                        </a:rPr>
                        <a:t>Composite</a:t>
                      </a:r>
                      <a:r>
                        <a:rPr dirty="0" sz="2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30">
                          <a:latin typeface="Cambria"/>
                          <a:cs typeface="Cambria"/>
                        </a:rPr>
                        <a:t>PffiI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7475">
                        <a:lnSpc>
                          <a:spcPts val="2335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50.2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ts val="2335"/>
                        </a:lnSpc>
                      </a:pPr>
                      <a:r>
                        <a:rPr dirty="0" sz="2000" spc="-229">
                          <a:latin typeface="Cambria"/>
                          <a:cs typeface="Cambria"/>
                        </a:rPr>
                        <a:t>51.0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1">
                <a:tc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</a:pPr>
                      <a:r>
                        <a:rPr dirty="0" sz="2000" spc="35">
                          <a:latin typeface="Cambria"/>
                          <a:cs typeface="Cambria"/>
                        </a:rPr>
                        <a:t>US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20">
                          <a:latin typeface="Cambria"/>
                          <a:cs typeface="Cambria"/>
                        </a:rPr>
                        <a:t>PCE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63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2335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3.44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280">
                        <a:lnSpc>
                          <a:spcPts val="2335"/>
                        </a:lnSpc>
                      </a:pPr>
                      <a:r>
                        <a:rPr dirty="0" sz="2000" spc="-225">
                          <a:latin typeface="Cambria"/>
                          <a:cs typeface="Cambria"/>
                        </a:rPr>
                        <a:t>3.43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</a:pPr>
                      <a:r>
                        <a:rPr dirty="0" sz="2000" spc="35">
                          <a:latin typeface="Cambria"/>
                          <a:cs typeface="Cambria"/>
                        </a:rPr>
                        <a:t>US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65">
                          <a:latin typeface="Cambria"/>
                          <a:cs typeface="Cambria"/>
                        </a:rPr>
                        <a:t>GDP</a:t>
                      </a:r>
                      <a:r>
                        <a:rPr dirty="0" sz="2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63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5625">
                        <a:lnSpc>
                          <a:spcPts val="2335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(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baseline="25641" sz="1950" spc="-7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baseline="25641" sz="195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baseline="25641" sz="19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baseline="25641" sz="1950" spc="-179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Q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)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0">
                        <a:lnSpc>
                          <a:spcPts val="2330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4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9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(3</a:t>
                      </a:r>
                      <a:r>
                        <a:rPr dirty="0" baseline="25641" sz="1950">
                          <a:latin typeface="Cambria"/>
                          <a:cs typeface="Cambria"/>
                        </a:rPr>
                        <a:t>Śd</a:t>
                      </a:r>
                      <a:r>
                        <a:rPr dirty="0" baseline="25641" sz="19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baseline="25641" sz="1950" spc="-19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Q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)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7945">
                        <a:lnSpc>
                          <a:spcPts val="2335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ozon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Com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te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ffiI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9380">
                        <a:lnSpc>
                          <a:spcPts val="2335"/>
                        </a:lnSpc>
                      </a:pPr>
                      <a:r>
                        <a:rPr dirty="0" sz="2000" spc="-165">
                          <a:latin typeface="Cambria"/>
                          <a:cs typeface="Cambria"/>
                        </a:rPr>
                        <a:t>46.7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915">
                        <a:lnSpc>
                          <a:spcPts val="2335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47.2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7945">
                        <a:lnSpc>
                          <a:spcPts val="2335"/>
                        </a:lnSpc>
                      </a:pPr>
                      <a:r>
                        <a:rPr dirty="0" sz="2000">
                          <a:latin typeface="Cambria"/>
                          <a:cs typeface="Cambria"/>
                        </a:rPr>
                        <a:t>Ch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du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odu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ti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7475">
                        <a:lnSpc>
                          <a:spcPts val="2335"/>
                        </a:lnSpc>
                      </a:pPr>
                      <a:r>
                        <a:rPr dirty="0" sz="2000" spc="-175">
                          <a:latin typeface="Cambria"/>
                          <a:cs typeface="Cambria"/>
                        </a:rPr>
                        <a:t>4.5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010">
                        <a:lnSpc>
                          <a:spcPts val="2335"/>
                        </a:lnSpc>
                      </a:pPr>
                      <a:r>
                        <a:rPr dirty="0" sz="2000" spc="-175">
                          <a:latin typeface="Cambria"/>
                          <a:cs typeface="Cambria"/>
                        </a:rPr>
                        <a:t>4.5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7945">
                        <a:lnSpc>
                          <a:spcPts val="2335"/>
                        </a:lnSpc>
                      </a:pPr>
                      <a:r>
                        <a:rPr dirty="0" sz="2000">
                          <a:latin typeface="Cambria"/>
                          <a:cs typeface="Cambria"/>
                        </a:rPr>
                        <a:t>Ch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eta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z="20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es</a:t>
                      </a:r>
                      <a:r>
                        <a:rPr dirty="0" sz="20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2335"/>
                        </a:lnSpc>
                      </a:pPr>
                      <a:r>
                        <a:rPr dirty="0" sz="2000" spc="-135">
                          <a:latin typeface="Cambria"/>
                          <a:cs typeface="Cambria"/>
                        </a:rPr>
                        <a:t>4.6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1280">
                        <a:lnSpc>
                          <a:spcPts val="2335"/>
                        </a:lnSpc>
                      </a:pPr>
                      <a:r>
                        <a:rPr dirty="0" sz="2000" spc="-200">
                          <a:latin typeface="Cambria"/>
                          <a:cs typeface="Cambria"/>
                        </a:rPr>
                        <a:t>5.5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7945">
                        <a:lnSpc>
                          <a:spcPts val="2335"/>
                        </a:lnSpc>
                      </a:pPr>
                      <a:r>
                        <a:rPr dirty="0" sz="2000" spc="-25">
                          <a:latin typeface="Cambria"/>
                          <a:cs typeface="Cambria"/>
                        </a:rPr>
                        <a:t>China</a:t>
                      </a:r>
                      <a:r>
                        <a:rPr dirty="0" sz="20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55">
                          <a:latin typeface="Cambria"/>
                          <a:cs typeface="Cambria"/>
                        </a:rPr>
                        <a:t>CPI</a:t>
                      </a:r>
                      <a:r>
                        <a:rPr dirty="0" sz="2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63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6839">
                        <a:lnSpc>
                          <a:spcPts val="2335"/>
                        </a:lnSpc>
                      </a:pPr>
                      <a:r>
                        <a:rPr dirty="0" sz="2000" spc="-204">
                          <a:latin typeface="Cambria"/>
                          <a:cs typeface="Cambria"/>
                        </a:rPr>
                        <a:t>0.1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0">
                        <a:lnSpc>
                          <a:spcPts val="2335"/>
                        </a:lnSpc>
                      </a:pPr>
                      <a:r>
                        <a:rPr dirty="0" sz="2000" spc="-110">
                          <a:latin typeface="Cambria"/>
                          <a:cs typeface="Cambria"/>
                        </a:rPr>
                        <a:t>0.0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marL="67945">
                        <a:lnSpc>
                          <a:spcPts val="2335"/>
                        </a:lnSpc>
                      </a:pPr>
                      <a:r>
                        <a:rPr dirty="0" sz="2000" spc="-25">
                          <a:latin typeface="Cambria"/>
                          <a:cs typeface="Cambria"/>
                        </a:rPr>
                        <a:t>China</a:t>
                      </a:r>
                      <a:r>
                        <a:rPr dirty="0" sz="20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65">
                          <a:latin typeface="Cambria"/>
                          <a:cs typeface="Cambria"/>
                        </a:rPr>
                        <a:t>GDP</a:t>
                      </a:r>
                      <a:r>
                        <a:rPr dirty="0" sz="20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63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2335"/>
                        </a:lnSpc>
                      </a:pPr>
                      <a:r>
                        <a:rPr dirty="0" sz="2000">
                          <a:latin typeface="Cambria"/>
                          <a:cs typeface="Cambria"/>
                        </a:rPr>
                        <a:t>6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(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baseline="25641" sz="1950" spc="-7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baseline="25641" sz="195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baseline="25641" sz="19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baseline="25641" sz="1950" spc="-19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Q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)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0">
                        <a:lnSpc>
                          <a:spcPts val="2330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4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9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(3</a:t>
                      </a:r>
                      <a:r>
                        <a:rPr dirty="0" baseline="25641" sz="1950">
                          <a:latin typeface="Cambria"/>
                          <a:cs typeface="Cambria"/>
                        </a:rPr>
                        <a:t>Śd</a:t>
                      </a:r>
                      <a:r>
                        <a:rPr dirty="0" baseline="25641" sz="19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baseline="25641" sz="1950" spc="-19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Q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)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25451">
                <a:tc>
                  <a:txBody>
                    <a:bodyPr/>
                    <a:lstStyle/>
                    <a:p>
                      <a:pPr marL="67945">
                        <a:lnSpc>
                          <a:spcPts val="2335"/>
                        </a:lnSpc>
                      </a:pPr>
                      <a:r>
                        <a:rPr dirty="0" sz="2000" spc="-90">
                          <a:latin typeface="Cambria"/>
                          <a:cs typeface="Cambria"/>
                        </a:rPr>
                        <a:t>Japan</a:t>
                      </a:r>
                      <a:r>
                        <a:rPr dirty="0" sz="20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55">
                          <a:latin typeface="Cambria"/>
                          <a:cs typeface="Cambria"/>
                        </a:rPr>
                        <a:t>CPI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6205">
                        <a:lnSpc>
                          <a:spcPts val="2335"/>
                        </a:lnSpc>
                      </a:pPr>
                      <a:r>
                        <a:rPr dirty="0" sz="2000" spc="-220">
                          <a:latin typeface="Cambria"/>
                          <a:cs typeface="Cambria"/>
                        </a:rPr>
                        <a:t>3.2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ts val="2335"/>
                        </a:lnSpc>
                      </a:pPr>
                      <a:r>
                        <a:rPr dirty="0" sz="2000" spc="-170">
                          <a:latin typeface="Cambria"/>
                          <a:cs typeface="Cambria"/>
                        </a:rPr>
                        <a:t>3.0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9045" y="6288333"/>
            <a:ext cx="171449" cy="1682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388" y="812183"/>
            <a:ext cx="249428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0">
                <a:solidFill>
                  <a:srgbClr val="000000"/>
                </a:solidFill>
              </a:rPr>
              <a:t>ffiaŚket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 spc="-30">
                <a:solidFill>
                  <a:srgbClr val="000000"/>
                </a:solidFill>
              </a:rPr>
              <a:t>Outlook</a:t>
            </a:r>
          </a:p>
        </p:txBody>
      </p:sp>
      <p:sp>
        <p:nvSpPr>
          <p:cNvPr id="3" name="object 3"/>
          <p:cNvSpPr/>
          <p:nvPr/>
        </p:nvSpPr>
        <p:spPr>
          <a:xfrm>
            <a:off x="694944" y="1374647"/>
            <a:ext cx="2359025" cy="0"/>
          </a:xfrm>
          <a:custGeom>
            <a:avLst/>
            <a:gdLst/>
            <a:ahLst/>
            <a:cxnLst/>
            <a:rect l="l" t="t" r="r" b="b"/>
            <a:pathLst>
              <a:path w="2359025" h="0">
                <a:moveTo>
                  <a:pt x="0" y="0"/>
                </a:moveTo>
                <a:lnTo>
                  <a:pt x="2358542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3692" y="3995150"/>
            <a:ext cx="171449" cy="1682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2558" y="5011658"/>
            <a:ext cx="171449" cy="1682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17433" y="1553575"/>
            <a:ext cx="9254490" cy="835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6985" indent="-3435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40">
                <a:latin typeface="Cambria"/>
                <a:cs typeface="Cambria"/>
              </a:rPr>
              <a:t>Given </a:t>
            </a:r>
            <a:r>
              <a:rPr dirty="0" sz="2000" spc="-140">
                <a:latin typeface="Cambria"/>
                <a:cs typeface="Cambria"/>
              </a:rPr>
              <a:t>a </a:t>
            </a:r>
            <a:r>
              <a:rPr dirty="0" sz="2000" spc="-114">
                <a:latin typeface="Cambria"/>
                <a:cs typeface="Cambria"/>
              </a:rPr>
              <a:t>good </a:t>
            </a:r>
            <a:r>
              <a:rPr dirty="0" sz="2000" spc="-125">
                <a:latin typeface="Cambria"/>
                <a:cs typeface="Cambria"/>
              </a:rPr>
              <a:t>set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100">
                <a:latin typeface="Cambria"/>
                <a:cs typeface="Cambria"/>
              </a:rPr>
              <a:t>economic </a:t>
            </a:r>
            <a:r>
              <a:rPr dirty="0" sz="2000" spc="-155">
                <a:latin typeface="Cambria"/>
                <a:cs typeface="Cambria"/>
              </a:rPr>
              <a:t>numbeŚs </a:t>
            </a:r>
            <a:r>
              <a:rPr dirty="0" sz="2000" spc="-110">
                <a:latin typeface="Cambria"/>
                <a:cs typeface="Cambria"/>
              </a:rPr>
              <a:t>and </a:t>
            </a:r>
            <a:r>
              <a:rPr dirty="0" sz="2000" spc="-65">
                <a:latin typeface="Cambria"/>
                <a:cs typeface="Cambria"/>
              </a:rPr>
              <a:t>falling </a:t>
            </a:r>
            <a:r>
              <a:rPr dirty="0" sz="2000" spc="-45">
                <a:latin typeface="Cambria"/>
                <a:cs typeface="Cambria"/>
              </a:rPr>
              <a:t>inflation, </a:t>
            </a:r>
            <a:r>
              <a:rPr dirty="0" sz="2000" spc="-110">
                <a:latin typeface="Cambria"/>
                <a:cs typeface="Cambria"/>
              </a:rPr>
              <a:t>centŚal </a:t>
            </a:r>
            <a:r>
              <a:rPr dirty="0" sz="2000" spc="-114">
                <a:latin typeface="Cambria"/>
                <a:cs typeface="Cambria"/>
              </a:rPr>
              <a:t>banks </a:t>
            </a:r>
            <a:r>
              <a:rPr dirty="0" sz="2000" spc="-195">
                <a:latin typeface="Cambria"/>
                <a:cs typeface="Cambria"/>
              </a:rPr>
              <a:t>aŚe</a:t>
            </a:r>
            <a:r>
              <a:rPr dirty="0" sz="2000" spc="-19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expected </a:t>
            </a:r>
            <a:r>
              <a:rPr dirty="0" sz="2000" spc="-65">
                <a:latin typeface="Cambria"/>
                <a:cs typeface="Cambria"/>
              </a:rPr>
              <a:t>to 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Śemain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watch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mode.</a:t>
            </a:r>
            <a:endParaRPr sz="2000">
              <a:latin typeface="Cambria"/>
              <a:cs typeface="Cambria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150">
                <a:latin typeface="Cambria"/>
                <a:cs typeface="Cambria"/>
              </a:rPr>
              <a:t>A </a:t>
            </a:r>
            <a:r>
              <a:rPr dirty="0" sz="2000" spc="-150">
                <a:latin typeface="Cambria"/>
                <a:cs typeface="Cambria"/>
              </a:rPr>
              <a:t>laŚge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paŚt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55">
                <a:latin typeface="Cambria"/>
                <a:cs typeface="Cambria"/>
              </a:rPr>
              <a:t>fall </a:t>
            </a:r>
            <a:r>
              <a:rPr dirty="0" sz="2000" spc="-45">
                <a:latin typeface="Cambria"/>
                <a:cs typeface="Cambria"/>
              </a:rPr>
              <a:t>in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95">
                <a:latin typeface="Cambria"/>
                <a:cs typeface="Cambria"/>
              </a:rPr>
              <a:t>10-yeaŚ</a:t>
            </a:r>
            <a:r>
              <a:rPr dirty="0" sz="2000" spc="50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Śate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fŚom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50">
                <a:latin typeface="Cambria"/>
                <a:cs typeface="Cambria"/>
              </a:rPr>
              <a:t>Oct </a:t>
            </a:r>
            <a:r>
              <a:rPr dirty="0" sz="2000" spc="-225">
                <a:latin typeface="Cambria"/>
                <a:cs typeface="Cambria"/>
              </a:rPr>
              <a:t>’22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85">
                <a:latin typeface="Cambria"/>
                <a:cs typeface="Cambria"/>
              </a:rPr>
              <a:t>ffiay </a:t>
            </a:r>
            <a:r>
              <a:rPr dirty="0" sz="2000" spc="-235">
                <a:latin typeface="Cambria"/>
                <a:cs typeface="Cambria"/>
              </a:rPr>
              <a:t>’23</a:t>
            </a:r>
            <a:r>
              <a:rPr dirty="0" sz="2000" spc="-3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has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been </a:t>
            </a:r>
            <a:r>
              <a:rPr dirty="0" sz="2000" spc="-185">
                <a:latin typeface="Cambria"/>
                <a:cs typeface="Cambria"/>
              </a:rPr>
              <a:t>ŚeveŚsed</a:t>
            </a:r>
            <a:r>
              <a:rPr dirty="0" sz="2000" spc="70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with </a:t>
            </a:r>
            <a:r>
              <a:rPr dirty="0" sz="2000" spc="-8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250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Śise</a:t>
            </a:r>
            <a:r>
              <a:rPr dirty="0" sz="2000" spc="12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 </a:t>
            </a:r>
            <a:r>
              <a:rPr dirty="0" sz="2000" spc="-50">
                <a:latin typeface="Cambria"/>
                <a:cs typeface="Cambria"/>
              </a:rPr>
              <a:t>oil </a:t>
            </a:r>
            <a:r>
              <a:rPr dirty="0" sz="2000" spc="-135">
                <a:latin typeface="Cambria"/>
                <a:cs typeface="Cambria"/>
              </a:rPr>
              <a:t>pŚices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22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90">
                <a:latin typeface="Cambria"/>
                <a:cs typeface="Cambria"/>
              </a:rPr>
              <a:t>expectation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95">
                <a:latin typeface="Cambria"/>
                <a:cs typeface="Cambria"/>
              </a:rPr>
              <a:t>selling</a:t>
            </a:r>
            <a:r>
              <a:rPr dirty="0" sz="2000" spc="250">
                <a:latin typeface="Cambria"/>
                <a:cs typeface="Cambria"/>
              </a:rPr>
              <a:t> </a:t>
            </a:r>
            <a:r>
              <a:rPr dirty="0" sz="2000" spc="15">
                <a:latin typeface="Cambria"/>
                <a:cs typeface="Cambria"/>
              </a:rPr>
              <a:t>OffiOs. </a:t>
            </a:r>
            <a:r>
              <a:rPr dirty="0" sz="2000" spc="5">
                <a:latin typeface="Cambria"/>
                <a:cs typeface="Cambria"/>
              </a:rPr>
              <a:t>It </a:t>
            </a:r>
            <a:r>
              <a:rPr dirty="0" sz="2000" spc="-140">
                <a:latin typeface="Cambria"/>
                <a:cs typeface="Cambria"/>
              </a:rPr>
              <a:t>now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makes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sense</a:t>
            </a:r>
            <a:r>
              <a:rPr dirty="0" sz="2000" spc="11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114">
                <a:latin typeface="Cambria"/>
                <a:cs typeface="Cambria"/>
              </a:rPr>
              <a:t>Śe-look 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at </a:t>
            </a:r>
            <a:r>
              <a:rPr dirty="0" sz="2000" spc="-120">
                <a:latin typeface="Cambria"/>
                <a:cs typeface="Cambria"/>
              </a:rPr>
              <a:t>incŚeasing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10">
                <a:latin typeface="Cambria"/>
                <a:cs typeface="Cambria"/>
              </a:rPr>
              <a:t>duŚation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100">
                <a:latin typeface="Cambria"/>
                <a:cs typeface="Cambria"/>
              </a:rPr>
              <a:t>the </a:t>
            </a:r>
            <a:r>
              <a:rPr dirty="0" sz="2000" spc="-105">
                <a:latin typeface="Cambria"/>
                <a:cs typeface="Cambria"/>
              </a:rPr>
              <a:t>Bond </a:t>
            </a:r>
            <a:r>
              <a:rPr dirty="0" sz="2000" spc="-85">
                <a:latin typeface="Cambria"/>
                <a:cs typeface="Cambria"/>
              </a:rPr>
              <a:t>poŚtfolio </a:t>
            </a:r>
            <a:r>
              <a:rPr dirty="0" sz="2000" spc="-114">
                <a:latin typeface="Cambria"/>
                <a:cs typeface="Cambria"/>
              </a:rPr>
              <a:t>given </a:t>
            </a:r>
            <a:r>
              <a:rPr dirty="0" sz="2000" spc="-95">
                <a:latin typeface="Cambria"/>
                <a:cs typeface="Cambria"/>
              </a:rPr>
              <a:t>expectations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100">
                <a:latin typeface="Cambria"/>
                <a:cs typeface="Cambria"/>
              </a:rPr>
              <a:t>economic </a:t>
            </a:r>
            <a:r>
              <a:rPr dirty="0" sz="2000" spc="-135">
                <a:latin typeface="Cambria"/>
                <a:cs typeface="Cambria"/>
              </a:rPr>
              <a:t>slowdown 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laŚge</a:t>
            </a:r>
            <a:r>
              <a:rPr dirty="0" sz="2000" spc="-145">
                <a:latin typeface="Cambria"/>
                <a:cs typeface="Cambria"/>
              </a:rPr>
              <a:t> </a:t>
            </a:r>
            <a:r>
              <a:rPr dirty="0" sz="2000" spc="-15">
                <a:latin typeface="Cambria"/>
                <a:cs typeface="Cambria"/>
              </a:rPr>
              <a:t>FII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flows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-90">
                <a:latin typeface="Cambria"/>
                <a:cs typeface="Cambria"/>
              </a:rPr>
              <a:t> next</a:t>
            </a:r>
            <a:r>
              <a:rPr dirty="0" sz="2000" spc="-8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calendaŚ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80">
                <a:latin typeface="Cambria"/>
                <a:cs typeface="Cambria"/>
              </a:rPr>
              <a:t>yeaŚ</a:t>
            </a:r>
            <a:r>
              <a:rPr dirty="0" sz="2000" spc="-17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due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32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25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inclusion</a:t>
            </a:r>
            <a:r>
              <a:rPr dirty="0" sz="2000" spc="28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340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India</a:t>
            </a:r>
            <a:r>
              <a:rPr dirty="0" sz="2000" spc="31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</a:t>
            </a:r>
            <a:r>
              <a:rPr dirty="0" sz="2000" spc="33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250">
                <a:latin typeface="Cambria"/>
                <a:cs typeface="Cambria"/>
              </a:rPr>
              <a:t> </a:t>
            </a:r>
            <a:r>
              <a:rPr dirty="0" sz="2000" spc="-30">
                <a:latin typeface="Cambria"/>
                <a:cs typeface="Cambria"/>
              </a:rPr>
              <a:t>JP </a:t>
            </a:r>
            <a:r>
              <a:rPr dirty="0" sz="2000" spc="-2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ffioŚgan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Bond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Index.</a:t>
            </a:r>
            <a:endParaRPr sz="2000">
              <a:latin typeface="Cambria"/>
              <a:cs typeface="Cambria"/>
            </a:endParaRPr>
          </a:p>
          <a:p>
            <a:pPr algn="just" marL="354965" marR="5715" indent="-342900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155">
                <a:latin typeface="Cambria"/>
                <a:cs typeface="Cambria"/>
              </a:rPr>
              <a:t>AA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70">
                <a:latin typeface="Cambria"/>
                <a:cs typeface="Cambria"/>
              </a:rPr>
              <a:t>A- </a:t>
            </a:r>
            <a:r>
              <a:rPr dirty="0" sz="2000" spc="-114">
                <a:latin typeface="Cambria"/>
                <a:cs typeface="Cambria"/>
              </a:rPr>
              <a:t>cŚedits</a:t>
            </a:r>
            <a:r>
              <a:rPr dirty="0" sz="2000" spc="21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355">
                <a:latin typeface="Cambria"/>
                <a:cs typeface="Cambria"/>
              </a:rPr>
              <a:t> </a:t>
            </a:r>
            <a:r>
              <a:rPr dirty="0" sz="2000" spc="5">
                <a:latin typeface="Cambria"/>
                <a:cs typeface="Cambria"/>
              </a:rPr>
              <a:t>BFC </a:t>
            </a:r>
            <a:r>
              <a:rPr dirty="0" sz="2000" spc="-135">
                <a:latin typeface="Cambria"/>
                <a:cs typeface="Cambria"/>
              </a:rPr>
              <a:t>space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Śemain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185">
                <a:latin typeface="Cambria"/>
                <a:cs typeface="Cambria"/>
              </a:rPr>
              <a:t>veŚy</a:t>
            </a:r>
            <a:r>
              <a:rPr dirty="0" sz="2000" spc="7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attŚactive</a:t>
            </a:r>
            <a:r>
              <a:rPr dirty="0" sz="2000" spc="24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fŚom</a:t>
            </a:r>
            <a:r>
              <a:rPr dirty="0" sz="2000" spc="18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yield</a:t>
            </a:r>
            <a:r>
              <a:rPr dirty="0" sz="2000" spc="270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pick</a:t>
            </a:r>
            <a:r>
              <a:rPr dirty="0" sz="2000" spc="31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peŚspective 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given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40">
                <a:latin typeface="Cambria"/>
                <a:cs typeface="Cambria"/>
              </a:rPr>
              <a:t>stŚong </a:t>
            </a:r>
            <a:r>
              <a:rPr dirty="0" sz="2000" spc="-125">
                <a:latin typeface="Cambria"/>
                <a:cs typeface="Cambria"/>
              </a:rPr>
              <a:t>impŚovement </a:t>
            </a:r>
            <a:r>
              <a:rPr dirty="0" sz="2000" spc="-45">
                <a:latin typeface="Cambria"/>
                <a:cs typeface="Cambria"/>
              </a:rPr>
              <a:t>in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05">
                <a:latin typeface="Cambria"/>
                <a:cs typeface="Cambria"/>
              </a:rPr>
              <a:t>balance </a:t>
            </a:r>
            <a:r>
              <a:rPr dirty="0" sz="2000" spc="-130">
                <a:latin typeface="Cambria"/>
                <a:cs typeface="Cambria"/>
              </a:rPr>
              <a:t>sheet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130">
                <a:latin typeface="Cambria"/>
                <a:cs typeface="Cambria"/>
              </a:rPr>
              <a:t>these </a:t>
            </a:r>
            <a:r>
              <a:rPr dirty="0" sz="2000" spc="-125">
                <a:latin typeface="Cambria"/>
                <a:cs typeface="Cambria"/>
              </a:rPr>
              <a:t>cos </a:t>
            </a:r>
            <a:r>
              <a:rPr dirty="0" sz="2000" spc="-105">
                <a:latin typeface="Cambria"/>
                <a:cs typeface="Cambria"/>
              </a:rPr>
              <a:t>post </a:t>
            </a:r>
            <a:r>
              <a:rPr dirty="0" sz="2000" spc="-75">
                <a:latin typeface="Cambria"/>
                <a:cs typeface="Cambria"/>
              </a:rPr>
              <a:t>covid. </a:t>
            </a:r>
            <a:r>
              <a:rPr dirty="0" sz="2000" spc="-70">
                <a:latin typeface="Cambria"/>
                <a:cs typeface="Cambria"/>
              </a:rPr>
              <a:t>The </a:t>
            </a:r>
            <a:r>
              <a:rPr dirty="0" sz="2000" spc="-125">
                <a:latin typeface="Cambria"/>
                <a:cs typeface="Cambria"/>
              </a:rPr>
              <a:t>upswing </a:t>
            </a:r>
            <a:r>
              <a:rPr dirty="0" sz="2000" spc="-55">
                <a:latin typeface="Cambria"/>
                <a:cs typeface="Cambria"/>
              </a:rPr>
              <a:t>in 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cŚedit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cycle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is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expected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Śemain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foŚ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next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couple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yeaŚs.</a:t>
            </a:r>
            <a:endParaRPr sz="2000">
              <a:latin typeface="Cambria"/>
              <a:cs typeface="Cambria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540385" algn="l"/>
              </a:tabLst>
            </a:pPr>
            <a:r>
              <a:rPr dirty="0"/>
              <a:t>	</a:t>
            </a:r>
            <a:r>
              <a:rPr dirty="0" sz="2000" spc="-35">
                <a:latin typeface="Cambria"/>
                <a:cs typeface="Cambria"/>
              </a:rPr>
              <a:t>ifty </a:t>
            </a:r>
            <a:r>
              <a:rPr dirty="0" sz="2000" spc="-145">
                <a:latin typeface="Cambria"/>
                <a:cs typeface="Cambria"/>
              </a:rPr>
              <a:t>has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coŚŚected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fŚom</a:t>
            </a:r>
            <a:r>
              <a:rPr dirty="0" sz="2000" spc="180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its </a:t>
            </a:r>
            <a:r>
              <a:rPr dirty="0" sz="2000" spc="-120">
                <a:latin typeface="Cambria"/>
                <a:cs typeface="Cambria"/>
              </a:rPr>
              <a:t>peak</a:t>
            </a:r>
            <a:r>
              <a:rPr dirty="0" sz="2000" spc="20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by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almost </a:t>
            </a:r>
            <a:r>
              <a:rPr dirty="0" sz="2000" spc="-280">
                <a:latin typeface="Cambria"/>
                <a:cs typeface="Cambria"/>
              </a:rPr>
              <a:t>5.50%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(as</a:t>
            </a:r>
            <a:r>
              <a:rPr dirty="0" sz="2000" spc="12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14">
                <a:latin typeface="Cambria"/>
                <a:cs typeface="Cambria"/>
              </a:rPr>
              <a:t>end</a:t>
            </a:r>
            <a:r>
              <a:rPr dirty="0" sz="2000" spc="21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100">
                <a:latin typeface="Cambria"/>
                <a:cs typeface="Cambria"/>
              </a:rPr>
              <a:t>Oct’23) on </a:t>
            </a:r>
            <a:r>
              <a:rPr dirty="0" sz="2000" spc="-160">
                <a:latin typeface="Cambria"/>
                <a:cs typeface="Cambria"/>
              </a:rPr>
              <a:t>aggŚessive 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15">
                <a:latin typeface="Cambria"/>
                <a:cs typeface="Cambria"/>
              </a:rPr>
              <a:t>FII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selling,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hence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Śisk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ŚewaŚd</a:t>
            </a:r>
            <a:r>
              <a:rPr dirty="0" sz="2000" spc="-19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suggests</a:t>
            </a:r>
            <a:r>
              <a:rPr dirty="0" sz="2000" spc="-14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investoŚs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can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look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Śe-enteŚ</a:t>
            </a:r>
            <a:r>
              <a:rPr dirty="0" sz="2000" spc="-14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maŚket</a:t>
            </a:r>
            <a:r>
              <a:rPr dirty="0" sz="2000" spc="18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on</a:t>
            </a:r>
            <a:r>
              <a:rPr dirty="0" sz="2000" spc="24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 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selective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basis.</a:t>
            </a:r>
            <a:endParaRPr sz="2000">
              <a:latin typeface="Cambria"/>
              <a:cs typeface="Cambria"/>
            </a:endParaRPr>
          </a:p>
          <a:p>
            <a:pPr algn="just" marL="354965" marR="5715" indent="-342900">
              <a:lnSpc>
                <a:spcPct val="100000"/>
              </a:lnSpc>
              <a:spcBef>
                <a:spcPts val="79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110">
                <a:latin typeface="Cambria"/>
                <a:cs typeface="Cambria"/>
              </a:rPr>
              <a:t>AcŚoss-the-boaŚd</a:t>
            </a:r>
            <a:r>
              <a:rPr dirty="0" sz="2000" spc="22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coŚŚection</a:t>
            </a:r>
            <a:r>
              <a:rPr dirty="0" sz="2000" spc="200">
                <a:latin typeface="Cambria"/>
                <a:cs typeface="Cambria"/>
              </a:rPr>
              <a:t> </a:t>
            </a:r>
            <a:r>
              <a:rPr dirty="0" sz="2000" spc="-20">
                <a:latin typeface="Cambria"/>
                <a:cs typeface="Cambria"/>
              </a:rPr>
              <a:t>- </a:t>
            </a:r>
            <a:r>
              <a:rPr dirty="0" sz="2000" spc="-35">
                <a:latin typeface="Cambria"/>
                <a:cs typeface="Cambria"/>
              </a:rPr>
              <a:t>BFSI, </a:t>
            </a:r>
            <a:r>
              <a:rPr dirty="0" sz="2000" spc="35">
                <a:latin typeface="Cambria"/>
                <a:cs typeface="Cambria"/>
              </a:rPr>
              <a:t>IT, </a:t>
            </a:r>
            <a:r>
              <a:rPr dirty="0" sz="2000" spc="-15">
                <a:latin typeface="Cambria"/>
                <a:cs typeface="Cambria"/>
              </a:rPr>
              <a:t>Auto, </a:t>
            </a:r>
            <a:r>
              <a:rPr dirty="0" sz="2000" spc="-65">
                <a:latin typeface="Cambria"/>
                <a:cs typeface="Cambria"/>
              </a:rPr>
              <a:t>Chemicals, </a:t>
            </a:r>
            <a:r>
              <a:rPr dirty="0" sz="2000" spc="-120">
                <a:latin typeface="Cambria"/>
                <a:cs typeface="Cambria"/>
              </a:rPr>
              <a:t>PhaŚma,</a:t>
            </a:r>
            <a:r>
              <a:rPr dirty="0" sz="2000" spc="20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Cement, </a:t>
            </a:r>
            <a:r>
              <a:rPr dirty="0" sz="2000" spc="-70">
                <a:latin typeface="Cambria"/>
                <a:cs typeface="Cambria"/>
              </a:rPr>
              <a:t>ffietals, etc. </a:t>
            </a:r>
            <a:r>
              <a:rPr dirty="0" sz="2000" spc="-65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has</a:t>
            </a:r>
            <a:r>
              <a:rPr dirty="0" sz="2000" spc="-14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opened </a:t>
            </a:r>
            <a:r>
              <a:rPr dirty="0" sz="2000" spc="-135">
                <a:latin typeface="Cambria"/>
                <a:cs typeface="Cambria"/>
              </a:rPr>
              <a:t>space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foŚ </a:t>
            </a:r>
            <a:r>
              <a:rPr dirty="0" sz="2000" spc="-100">
                <a:latin typeface="Cambria"/>
                <a:cs typeface="Cambria"/>
              </a:rPr>
              <a:t>buying </a:t>
            </a:r>
            <a:r>
              <a:rPr dirty="0" sz="2000" spc="-85">
                <a:latin typeface="Cambria"/>
                <a:cs typeface="Cambria"/>
              </a:rPr>
              <a:t>stocks, </a:t>
            </a:r>
            <a:r>
              <a:rPr dirty="0" sz="2000" spc="-105">
                <a:latin typeface="Cambria"/>
                <a:cs typeface="Cambria"/>
              </a:rPr>
              <a:t>which </a:t>
            </a:r>
            <a:r>
              <a:rPr dirty="0" sz="2000" spc="-150">
                <a:latin typeface="Cambria"/>
                <a:cs typeface="Cambria"/>
              </a:rPr>
              <a:t>have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Śelatively </a:t>
            </a:r>
            <a:r>
              <a:rPr dirty="0" sz="2000" spc="-140">
                <a:latin typeface="Cambria"/>
                <a:cs typeface="Cambria"/>
              </a:rPr>
              <a:t>coŚŚected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moŚe.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HoweveŚ, </a:t>
            </a:r>
            <a:r>
              <a:rPr dirty="0" sz="2000" spc="-95">
                <a:latin typeface="Cambria"/>
                <a:cs typeface="Cambria"/>
              </a:rPr>
              <a:t>high 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35">
                <a:latin typeface="Cambria"/>
                <a:cs typeface="Cambria"/>
              </a:rPr>
              <a:t>US </a:t>
            </a:r>
            <a:r>
              <a:rPr dirty="0" sz="2000" spc="-95">
                <a:latin typeface="Cambria"/>
                <a:cs typeface="Cambria"/>
              </a:rPr>
              <a:t>bond </a:t>
            </a:r>
            <a:r>
              <a:rPr dirty="0" sz="2000" spc="-105">
                <a:latin typeface="Cambria"/>
                <a:cs typeface="Cambria"/>
              </a:rPr>
              <a:t>yields </a:t>
            </a:r>
            <a:r>
              <a:rPr dirty="0" sz="2000" spc="-75">
                <a:latin typeface="Cambria"/>
                <a:cs typeface="Cambria"/>
              </a:rPr>
              <a:t>will </a:t>
            </a:r>
            <a:r>
              <a:rPr dirty="0" sz="2000" spc="-85">
                <a:latin typeface="Cambria"/>
                <a:cs typeface="Cambria"/>
              </a:rPr>
              <a:t>continue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100">
                <a:latin typeface="Cambria"/>
                <a:cs typeface="Cambria"/>
              </a:rPr>
              <a:t>play </a:t>
            </a:r>
            <a:r>
              <a:rPr dirty="0" sz="2000" spc="-55">
                <a:latin typeface="Cambria"/>
                <a:cs typeface="Cambria"/>
              </a:rPr>
              <a:t>in </a:t>
            </a:r>
            <a:r>
              <a:rPr dirty="0" sz="2000" spc="-60">
                <a:latin typeface="Cambria"/>
                <a:cs typeface="Cambria"/>
              </a:rPr>
              <a:t>FII’s </a:t>
            </a:r>
            <a:r>
              <a:rPr dirty="0" sz="2000" spc="-80">
                <a:latin typeface="Cambria"/>
                <a:cs typeface="Cambria"/>
              </a:rPr>
              <a:t>mind </a:t>
            </a:r>
            <a:r>
              <a:rPr dirty="0" sz="2000" spc="-55">
                <a:latin typeface="Cambria"/>
                <a:cs typeface="Cambria"/>
              </a:rPr>
              <a:t>in </a:t>
            </a:r>
            <a:r>
              <a:rPr dirty="0" sz="2000" spc="-155">
                <a:latin typeface="Cambria"/>
                <a:cs typeface="Cambria"/>
              </a:rPr>
              <a:t>teŚms</a:t>
            </a:r>
            <a:r>
              <a:rPr dirty="0" sz="2000" spc="13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120">
                <a:latin typeface="Cambria"/>
                <a:cs typeface="Cambria"/>
              </a:rPr>
              <a:t>Śelative</a:t>
            </a:r>
            <a:r>
              <a:rPr dirty="0" sz="2000" spc="20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attŚactiveness.</a:t>
            </a:r>
            <a:r>
              <a:rPr dirty="0" sz="2000" spc="220">
                <a:latin typeface="Cambria"/>
                <a:cs typeface="Cambria"/>
              </a:rPr>
              <a:t> </a:t>
            </a:r>
            <a:r>
              <a:rPr dirty="0" sz="2000" spc="60">
                <a:latin typeface="Cambria"/>
                <a:cs typeface="Cambria"/>
              </a:rPr>
              <a:t>On </a:t>
            </a:r>
            <a:r>
              <a:rPr dirty="0" sz="2000" spc="6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35">
                <a:latin typeface="Cambria"/>
                <a:cs typeface="Cambria"/>
              </a:rPr>
              <a:t>flip </a:t>
            </a:r>
            <a:r>
              <a:rPr dirty="0" sz="2000" spc="-85">
                <a:latin typeface="Cambria"/>
                <a:cs typeface="Cambria"/>
              </a:rPr>
              <a:t>side, </a:t>
            </a:r>
            <a:r>
              <a:rPr dirty="0" sz="2000" spc="-50">
                <a:latin typeface="Cambria"/>
                <a:cs typeface="Cambria"/>
              </a:rPr>
              <a:t>oil </a:t>
            </a:r>
            <a:r>
              <a:rPr dirty="0" sz="2000" spc="-110">
                <a:latin typeface="Cambria"/>
                <a:cs typeface="Cambria"/>
              </a:rPr>
              <a:t>and </a:t>
            </a:r>
            <a:r>
              <a:rPr dirty="0" sz="2000" spc="-155">
                <a:latin typeface="Cambria"/>
                <a:cs typeface="Cambria"/>
              </a:rPr>
              <a:t>gas </a:t>
            </a:r>
            <a:r>
              <a:rPr dirty="0" sz="2000" spc="-135">
                <a:latin typeface="Cambria"/>
                <a:cs typeface="Cambria"/>
              </a:rPr>
              <a:t>pŚices </a:t>
            </a:r>
            <a:r>
              <a:rPr dirty="0" sz="2000" spc="-85">
                <a:latin typeface="Cambria"/>
                <a:cs typeface="Cambria"/>
              </a:rPr>
              <a:t>continue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140">
                <a:latin typeface="Cambria"/>
                <a:cs typeface="Cambria"/>
              </a:rPr>
              <a:t>Śemain </a:t>
            </a:r>
            <a:r>
              <a:rPr dirty="0" sz="2000" spc="-95">
                <a:latin typeface="Cambria"/>
                <a:cs typeface="Cambria"/>
              </a:rPr>
              <a:t>high </a:t>
            </a:r>
            <a:r>
              <a:rPr dirty="0" sz="2000" spc="-85">
                <a:latin typeface="Cambria"/>
                <a:cs typeface="Cambria"/>
              </a:rPr>
              <a:t>with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00">
                <a:latin typeface="Cambria"/>
                <a:cs typeface="Cambria"/>
              </a:rPr>
              <a:t>ongoing </a:t>
            </a:r>
            <a:r>
              <a:rPr dirty="0" sz="2000" spc="-50">
                <a:latin typeface="Cambria"/>
                <a:cs typeface="Cambria"/>
              </a:rPr>
              <a:t>conflict </a:t>
            </a:r>
            <a:r>
              <a:rPr dirty="0" sz="2000" spc="-130">
                <a:latin typeface="Cambria"/>
                <a:cs typeface="Cambria"/>
              </a:rPr>
              <a:t>between 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IsŚael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Hamas.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This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will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lead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higheŚ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cuŚŚent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account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deficit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inflation.</a:t>
            </a:r>
            <a:endParaRPr sz="2000">
              <a:latin typeface="Cambria"/>
              <a:cs typeface="Cambria"/>
            </a:endParaRPr>
          </a:p>
          <a:p>
            <a:pPr algn="just" marL="354965" marR="6350" indent="-342900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120">
                <a:latin typeface="Cambria"/>
                <a:cs typeface="Cambria"/>
              </a:rPr>
              <a:t>ExpoŚts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Śemain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undeŚ</a:t>
            </a:r>
            <a:r>
              <a:rPr dirty="0" sz="2000" spc="-145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pŚessuŚe</a:t>
            </a:r>
            <a:r>
              <a:rPr dirty="0" sz="2000" spc="-18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as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well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due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low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global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gŚowth</a:t>
            </a:r>
            <a:r>
              <a:rPr dirty="0" sz="2000" spc="15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and</a:t>
            </a:r>
            <a:r>
              <a:rPr dirty="0" sz="2000" spc="21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high</a:t>
            </a:r>
            <a:r>
              <a:rPr dirty="0" sz="2000" spc="25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inflation. 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Guidance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by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laŚge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40">
                <a:latin typeface="Cambria"/>
                <a:cs typeface="Cambria"/>
              </a:rPr>
              <a:t>IT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fiŚms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offeŚs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no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visibility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fast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70">
                <a:latin typeface="Cambria"/>
                <a:cs typeface="Cambria"/>
              </a:rPr>
              <a:t>ŚecoveŚy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demand.</a:t>
            </a:r>
            <a:endParaRPr sz="2000">
              <a:latin typeface="Cambria"/>
              <a:cs typeface="Cambria"/>
            </a:endParaRPr>
          </a:p>
          <a:p>
            <a:pPr algn="just" marL="354965" marR="6985" indent="-342900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120">
                <a:latin typeface="Cambria"/>
                <a:cs typeface="Cambria"/>
              </a:rPr>
              <a:t>Flows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aŚe</a:t>
            </a:r>
            <a:r>
              <a:rPr dirty="0" sz="2000" spc="-19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expected</a:t>
            </a:r>
            <a:r>
              <a:rPr dirty="0" sz="2000" spc="22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140">
                <a:latin typeface="Cambria"/>
                <a:cs typeface="Cambria"/>
              </a:rPr>
              <a:t>Śemain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35">
                <a:latin typeface="Cambria"/>
                <a:cs typeface="Cambria"/>
              </a:rPr>
              <a:t>bit </a:t>
            </a:r>
            <a:r>
              <a:rPr dirty="0" sz="2000" spc="-110">
                <a:latin typeface="Cambria"/>
                <a:cs typeface="Cambria"/>
              </a:rPr>
              <a:t>muted</a:t>
            </a:r>
            <a:r>
              <a:rPr dirty="0" sz="2000" spc="220">
                <a:latin typeface="Cambria"/>
                <a:cs typeface="Cambria"/>
              </a:rPr>
              <a:t> </a:t>
            </a:r>
            <a:r>
              <a:rPr dirty="0" sz="2000" spc="-170">
                <a:latin typeface="Cambria"/>
                <a:cs typeface="Cambria"/>
              </a:rPr>
              <a:t>as</a:t>
            </a:r>
            <a:r>
              <a:rPr dirty="0" sz="2000" spc="100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we</a:t>
            </a:r>
            <a:r>
              <a:rPr dirty="0" sz="2000" spc="5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enteŚ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into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phase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145">
                <a:latin typeface="Cambria"/>
                <a:cs typeface="Cambria"/>
              </a:rPr>
              <a:t>geneŚal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elections 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next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yeaŚ.</a:t>
            </a:r>
            <a:endParaRPr sz="2000">
              <a:latin typeface="Cambria"/>
              <a:cs typeface="Cambria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79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140">
                <a:latin typeface="Cambria"/>
                <a:cs typeface="Cambria"/>
              </a:rPr>
              <a:t>Based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on domestic </a:t>
            </a:r>
            <a:r>
              <a:rPr dirty="0" sz="2000" spc="-150">
                <a:latin typeface="Cambria"/>
                <a:cs typeface="Cambria"/>
              </a:rPr>
              <a:t>macŚo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Śesilience </a:t>
            </a:r>
            <a:r>
              <a:rPr dirty="0" sz="2000" spc="-110">
                <a:latin typeface="Cambria"/>
                <a:cs typeface="Cambria"/>
              </a:rPr>
              <a:t>and </a:t>
            </a:r>
            <a:r>
              <a:rPr dirty="0" sz="2000" spc="-140">
                <a:latin typeface="Cambria"/>
                <a:cs typeface="Cambria"/>
              </a:rPr>
              <a:t>stŚong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domestic </a:t>
            </a:r>
            <a:r>
              <a:rPr dirty="0" sz="2000" spc="-90">
                <a:latin typeface="Cambria"/>
                <a:cs typeface="Cambria"/>
              </a:rPr>
              <a:t>flows, </a:t>
            </a:r>
            <a:r>
              <a:rPr dirty="0" sz="2000" spc="-70">
                <a:latin typeface="Cambria"/>
                <a:cs typeface="Cambria"/>
              </a:rPr>
              <a:t>nibbling </a:t>
            </a:r>
            <a:r>
              <a:rPr dirty="0" sz="2000" spc="-75">
                <a:latin typeface="Cambria"/>
                <a:cs typeface="Cambria"/>
              </a:rPr>
              <a:t>at </a:t>
            </a:r>
            <a:r>
              <a:rPr dirty="0" sz="2000" spc="-110">
                <a:latin typeface="Cambria"/>
                <a:cs typeface="Cambria"/>
              </a:rPr>
              <a:t>ceŚtain </a:t>
            </a:r>
            <a:r>
              <a:rPr dirty="0" sz="2000" spc="-100">
                <a:latin typeface="Cambria"/>
                <a:cs typeface="Cambria"/>
              </a:rPr>
              <a:t>pockets </a:t>
            </a:r>
            <a:r>
              <a:rPr dirty="0" sz="2000" spc="-9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90">
                <a:latin typeface="Cambria"/>
                <a:cs typeface="Cambria"/>
              </a:rPr>
              <a:t>stocks, </a:t>
            </a:r>
            <a:r>
              <a:rPr dirty="0" sz="2000" spc="-95">
                <a:latin typeface="Cambria"/>
                <a:cs typeface="Cambria"/>
              </a:rPr>
              <a:t>long </a:t>
            </a:r>
            <a:r>
              <a:rPr dirty="0" sz="2000" spc="-45">
                <a:latin typeface="Cambria"/>
                <a:cs typeface="Cambria"/>
              </a:rPr>
              <a:t>G-Secs </a:t>
            </a:r>
            <a:r>
              <a:rPr dirty="0" sz="2000" spc="-110">
                <a:latin typeface="Cambria"/>
                <a:cs typeface="Cambria"/>
              </a:rPr>
              <a:t>and </a:t>
            </a:r>
            <a:r>
              <a:rPr dirty="0" sz="2000" spc="-55">
                <a:latin typeface="Cambria"/>
                <a:cs typeface="Cambria"/>
              </a:rPr>
              <a:t>AA/A-Śated </a:t>
            </a:r>
            <a:r>
              <a:rPr dirty="0" sz="2000" spc="-135">
                <a:latin typeface="Cambria"/>
                <a:cs typeface="Cambria"/>
              </a:rPr>
              <a:t>categoŚy </a:t>
            </a:r>
            <a:r>
              <a:rPr dirty="0" sz="2000" spc="-114">
                <a:latin typeface="Cambria"/>
                <a:cs typeface="Cambria"/>
              </a:rPr>
              <a:t>bonds </a:t>
            </a:r>
            <a:r>
              <a:rPr dirty="0" sz="2000" spc="-95">
                <a:latin typeface="Cambria"/>
                <a:cs typeface="Cambria"/>
              </a:rPr>
              <a:t>is </a:t>
            </a:r>
            <a:r>
              <a:rPr dirty="0" sz="2000" spc="-100">
                <a:latin typeface="Cambria"/>
                <a:cs typeface="Cambria"/>
              </a:rPr>
              <a:t>the </a:t>
            </a:r>
            <a:r>
              <a:rPr dirty="0" sz="2000" spc="-135">
                <a:latin typeface="Cambria"/>
                <a:cs typeface="Cambria"/>
              </a:rPr>
              <a:t>favoŚed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investment </a:t>
            </a:r>
            <a:r>
              <a:rPr dirty="0" sz="2000" spc="-135">
                <a:latin typeface="Cambria"/>
                <a:cs typeface="Cambria"/>
              </a:rPr>
              <a:t>mantŚa </a:t>
            </a:r>
            <a:r>
              <a:rPr dirty="0" sz="2000" spc="-130">
                <a:latin typeface="Cambria"/>
                <a:cs typeface="Cambria"/>
              </a:rPr>
              <a:t> fŚom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Śisk-ŚewaŚd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peŚspective.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388" y="812183"/>
            <a:ext cx="438531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40">
                <a:solidFill>
                  <a:srgbClr val="000000"/>
                </a:solidFill>
              </a:rPr>
              <a:t>DisclaimeŚs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spc="-145">
                <a:solidFill>
                  <a:srgbClr val="000000"/>
                </a:solidFill>
              </a:rPr>
              <a:t>and</a:t>
            </a:r>
            <a:r>
              <a:rPr dirty="0" spc="5">
                <a:solidFill>
                  <a:srgbClr val="000000"/>
                </a:solidFill>
              </a:rPr>
              <a:t> </a:t>
            </a:r>
            <a:r>
              <a:rPr dirty="0" spc="-50">
                <a:solidFill>
                  <a:srgbClr val="000000"/>
                </a:solidFill>
              </a:rPr>
              <a:t>Risk</a:t>
            </a:r>
            <a:r>
              <a:rPr dirty="0" spc="20">
                <a:solidFill>
                  <a:srgbClr val="000000"/>
                </a:solidFill>
              </a:rPr>
              <a:t> </a:t>
            </a:r>
            <a:r>
              <a:rPr dirty="0" spc="-155">
                <a:solidFill>
                  <a:srgbClr val="000000"/>
                </a:solidFill>
              </a:rPr>
              <a:t>FactoŚs</a:t>
            </a:r>
          </a:p>
        </p:txBody>
      </p:sp>
      <p:sp>
        <p:nvSpPr>
          <p:cNvPr id="3" name="object 3"/>
          <p:cNvSpPr/>
          <p:nvPr/>
        </p:nvSpPr>
        <p:spPr>
          <a:xfrm>
            <a:off x="694944" y="1374647"/>
            <a:ext cx="2359025" cy="0"/>
          </a:xfrm>
          <a:custGeom>
            <a:avLst/>
            <a:gdLst/>
            <a:ahLst/>
            <a:cxnLst/>
            <a:rect l="l" t="t" r="r" b="b"/>
            <a:pathLst>
              <a:path w="2359025" h="0">
                <a:moveTo>
                  <a:pt x="0" y="0"/>
                </a:moveTo>
                <a:lnTo>
                  <a:pt x="2358542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433" y="1553575"/>
            <a:ext cx="9254490" cy="805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080" indent="-3429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70">
                <a:latin typeface="Cambria"/>
                <a:cs typeface="Cambria"/>
              </a:rPr>
              <a:t>The</a:t>
            </a:r>
            <a:r>
              <a:rPr dirty="0" sz="2000" spc="-6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document</a:t>
            </a:r>
            <a:r>
              <a:rPr dirty="0" sz="2000" spc="-100">
                <a:latin typeface="Cambria"/>
                <a:cs typeface="Cambria"/>
              </a:rPr>
              <a:t> includes</a:t>
            </a:r>
            <a:r>
              <a:rPr dirty="0" sz="2000" spc="-9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statements/opinions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which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contain</a:t>
            </a:r>
            <a:r>
              <a:rPr dirty="0" sz="2000" spc="290">
                <a:latin typeface="Cambria"/>
                <a:cs typeface="Cambria"/>
              </a:rPr>
              <a:t> </a:t>
            </a:r>
            <a:r>
              <a:rPr dirty="0" sz="2000" spc="-175">
                <a:latin typeface="Cambria"/>
                <a:cs typeface="Cambria"/>
              </a:rPr>
              <a:t>woŚds</a:t>
            </a:r>
            <a:r>
              <a:rPr dirty="0" sz="2000" spc="95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65">
                <a:latin typeface="Cambria"/>
                <a:cs typeface="Cambria"/>
              </a:rPr>
              <a:t> </a:t>
            </a:r>
            <a:r>
              <a:rPr dirty="0" sz="2000" spc="-170">
                <a:latin typeface="Cambria"/>
                <a:cs typeface="Cambria"/>
              </a:rPr>
              <a:t>phŚases</a:t>
            </a:r>
            <a:r>
              <a:rPr dirty="0" sz="2000" spc="37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such</a:t>
            </a:r>
            <a:r>
              <a:rPr dirty="0" sz="2000" spc="18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as 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"will",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"believe",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"expect"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similaŚ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expŚessions</a:t>
            </a:r>
            <a:r>
              <a:rPr dirty="0" sz="2000" spc="155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that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aŚe</a:t>
            </a:r>
            <a:r>
              <a:rPr dirty="0" sz="2000" spc="5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foŚwaŚd-looking</a:t>
            </a:r>
            <a:r>
              <a:rPr dirty="0" sz="2000" spc="21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statements. 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40">
                <a:latin typeface="Cambria"/>
                <a:cs typeface="Cambria"/>
              </a:rPr>
              <a:t>Actual</a:t>
            </a:r>
            <a:r>
              <a:rPr dirty="0" sz="2000" spc="-35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Śesults</a:t>
            </a:r>
            <a:r>
              <a:rPr dirty="0" sz="2000" spc="-140">
                <a:latin typeface="Cambria"/>
                <a:cs typeface="Cambria"/>
              </a:rPr>
              <a:t> may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diffeŚ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mateŚially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fŚom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those</a:t>
            </a:r>
            <a:r>
              <a:rPr dirty="0" sz="2000" spc="204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suggested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by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254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foŚwaŚd-looking </a:t>
            </a:r>
            <a:r>
              <a:rPr dirty="0" sz="2000" spc="-110">
                <a:latin typeface="Cambria"/>
                <a:cs typeface="Cambria"/>
              </a:rPr>
              <a:t> statements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due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145">
                <a:latin typeface="Cambria"/>
                <a:cs typeface="Cambria"/>
              </a:rPr>
              <a:t>Śisks</a:t>
            </a:r>
            <a:r>
              <a:rPr dirty="0" sz="2000" spc="-140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-18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unceŚtainties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associated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with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statements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mentioned</a:t>
            </a:r>
            <a:r>
              <a:rPr dirty="0" sz="2000" spc="-9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with </a:t>
            </a:r>
            <a:r>
              <a:rPr dirty="0" sz="2000" spc="-8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Śespect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exposuŚe</a:t>
            </a:r>
            <a:r>
              <a:rPr dirty="0" sz="2000" spc="-15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maŚket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Śisks,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geneŚal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economic</a:t>
            </a:r>
            <a:r>
              <a:rPr dirty="0" sz="2000" spc="24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22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political</a:t>
            </a:r>
            <a:r>
              <a:rPr dirty="0" sz="2000" spc="32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conditions</a:t>
            </a:r>
            <a:r>
              <a:rPr dirty="0" sz="2000" spc="28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 </a:t>
            </a:r>
            <a:r>
              <a:rPr dirty="0" sz="2000" spc="-40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India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and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otheŚ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countŚies</a:t>
            </a:r>
            <a:r>
              <a:rPr dirty="0" sz="2000" spc="204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globally,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which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have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an</a:t>
            </a:r>
            <a:r>
              <a:rPr dirty="0" sz="2000" spc="204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impact</a:t>
            </a:r>
            <a:r>
              <a:rPr dirty="0" sz="2000" spc="-7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on</a:t>
            </a:r>
            <a:r>
              <a:rPr dirty="0" sz="2000" spc="-95">
                <a:latin typeface="Cambria"/>
                <a:cs typeface="Cambria"/>
              </a:rPr>
              <a:t> </a:t>
            </a:r>
            <a:r>
              <a:rPr dirty="0" sz="2000" spc="-170">
                <a:latin typeface="Cambria"/>
                <a:cs typeface="Cambria"/>
              </a:rPr>
              <a:t>ouŚ</a:t>
            </a:r>
            <a:r>
              <a:rPr dirty="0" sz="2000" spc="-165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seŚvices</a:t>
            </a:r>
            <a:r>
              <a:rPr dirty="0" sz="2000" spc="-150">
                <a:latin typeface="Cambria"/>
                <a:cs typeface="Cambria"/>
              </a:rPr>
              <a:t> </a:t>
            </a:r>
            <a:r>
              <a:rPr dirty="0" sz="2000" spc="-170">
                <a:latin typeface="Cambria"/>
                <a:cs typeface="Cambria"/>
              </a:rPr>
              <a:t>and/oŚ </a:t>
            </a:r>
            <a:r>
              <a:rPr dirty="0" sz="2000" spc="-16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investments,</a:t>
            </a:r>
            <a:r>
              <a:rPr dirty="0" sz="2000" spc="-95">
                <a:latin typeface="Cambria"/>
                <a:cs typeface="Cambria"/>
              </a:rPr>
              <a:t> the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monetaŚy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inteŚest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policies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34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India,</a:t>
            </a:r>
            <a:r>
              <a:rPr dirty="0" sz="2000" spc="34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inflation,</a:t>
            </a:r>
            <a:r>
              <a:rPr dirty="0" sz="2000" spc="345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deflation, 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unanticipated </a:t>
            </a:r>
            <a:r>
              <a:rPr dirty="0" sz="2000" spc="-114">
                <a:latin typeface="Cambria"/>
                <a:cs typeface="Cambria"/>
              </a:rPr>
              <a:t>tuŚbulence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 </a:t>
            </a:r>
            <a:r>
              <a:rPr dirty="0" sz="2000" spc="-114">
                <a:latin typeface="Cambria"/>
                <a:cs typeface="Cambria"/>
              </a:rPr>
              <a:t>inteŚest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Śates,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foŚeign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exchange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Śates,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equity </a:t>
            </a:r>
            <a:r>
              <a:rPr dirty="0" sz="2000" spc="-135">
                <a:latin typeface="Cambria"/>
                <a:cs typeface="Cambria"/>
              </a:rPr>
              <a:t>pŚices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6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otheŚ 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Śates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pŚices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etc.</a:t>
            </a:r>
            <a:endParaRPr sz="2000">
              <a:latin typeface="Cambria"/>
              <a:cs typeface="Cambria"/>
            </a:endParaRPr>
          </a:p>
          <a:p>
            <a:pPr algn="just" marL="354965" marR="6985" indent="-342900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70">
                <a:latin typeface="Cambria"/>
                <a:cs typeface="Cambria"/>
              </a:rPr>
              <a:t>The </a:t>
            </a:r>
            <a:r>
              <a:rPr dirty="0" sz="2000" spc="-90">
                <a:latin typeface="Cambria"/>
                <a:cs typeface="Cambria"/>
              </a:rPr>
              <a:t>infoŚmation</a:t>
            </a:r>
            <a:r>
              <a:rPr dirty="0" sz="2000" spc="-8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contained</a:t>
            </a:r>
            <a:r>
              <a:rPr dirty="0" sz="2000" spc="-8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 </a:t>
            </a:r>
            <a:r>
              <a:rPr dirty="0" sz="2000" spc="-80">
                <a:latin typeface="Cambria"/>
                <a:cs typeface="Cambria"/>
              </a:rPr>
              <a:t>this </a:t>
            </a:r>
            <a:r>
              <a:rPr dirty="0" sz="2000" spc="-105">
                <a:latin typeface="Cambria"/>
                <a:cs typeface="Cambria"/>
              </a:rPr>
              <a:t>document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is</a:t>
            </a:r>
            <a:r>
              <a:rPr dirty="0" sz="2000" spc="25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extŚacted</a:t>
            </a:r>
            <a:r>
              <a:rPr dirty="0" sz="2000" spc="21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fŚom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diffeŚent</a:t>
            </a:r>
            <a:r>
              <a:rPr dirty="0" sz="2000" spc="26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public </a:t>
            </a:r>
            <a:r>
              <a:rPr dirty="0" sz="2000" spc="-145">
                <a:latin typeface="Cambria"/>
                <a:cs typeface="Cambria"/>
              </a:rPr>
              <a:t>souŚces. </a:t>
            </a:r>
            <a:r>
              <a:rPr dirty="0" sz="2000" spc="-140">
                <a:latin typeface="Cambria"/>
                <a:cs typeface="Cambria"/>
              </a:rPr>
              <a:t> </a:t>
            </a:r>
            <a:r>
              <a:rPr dirty="0" sz="2000" spc="30">
                <a:latin typeface="Cambria"/>
                <a:cs typeface="Cambria"/>
              </a:rPr>
              <a:t>All </a:t>
            </a:r>
            <a:r>
              <a:rPr dirty="0" sz="2000" spc="-145">
                <a:latin typeface="Cambria"/>
                <a:cs typeface="Cambria"/>
              </a:rPr>
              <a:t>Śeasonable </a:t>
            </a:r>
            <a:r>
              <a:rPr dirty="0" sz="2000" spc="-165">
                <a:latin typeface="Cambria"/>
                <a:cs typeface="Cambria"/>
              </a:rPr>
              <a:t>caŚe</a:t>
            </a:r>
            <a:r>
              <a:rPr dirty="0" sz="2000" spc="-16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has </a:t>
            </a:r>
            <a:r>
              <a:rPr dirty="0" sz="2000" spc="-130">
                <a:latin typeface="Cambria"/>
                <a:cs typeface="Cambria"/>
              </a:rPr>
              <a:t>been </a:t>
            </a:r>
            <a:r>
              <a:rPr dirty="0" sz="2000" spc="-95">
                <a:latin typeface="Cambria"/>
                <a:cs typeface="Cambria"/>
              </a:rPr>
              <a:t>taken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175">
                <a:latin typeface="Cambria"/>
                <a:cs typeface="Cambria"/>
              </a:rPr>
              <a:t>ensuŚe</a:t>
            </a:r>
            <a:r>
              <a:rPr dirty="0" sz="2000" spc="-170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that </a:t>
            </a:r>
            <a:r>
              <a:rPr dirty="0" sz="2000" spc="-95">
                <a:latin typeface="Cambria"/>
                <a:cs typeface="Cambria"/>
              </a:rPr>
              <a:t>the infoŚmation </a:t>
            </a:r>
            <a:r>
              <a:rPr dirty="0" sz="2000" spc="-90">
                <a:latin typeface="Cambria"/>
                <a:cs typeface="Cambria"/>
              </a:rPr>
              <a:t>contained </a:t>
            </a:r>
            <a:r>
              <a:rPr dirty="0" sz="2000" spc="-140">
                <a:latin typeface="Cambria"/>
                <a:cs typeface="Cambria"/>
              </a:rPr>
              <a:t>heŚein </a:t>
            </a:r>
            <a:r>
              <a:rPr dirty="0" sz="2000" spc="-95">
                <a:latin typeface="Cambria"/>
                <a:cs typeface="Cambria"/>
              </a:rPr>
              <a:t>is </a:t>
            </a:r>
            <a:r>
              <a:rPr dirty="0" sz="2000" spc="-75">
                <a:latin typeface="Cambria"/>
                <a:cs typeface="Cambria"/>
              </a:rPr>
              <a:t>not </a:t>
            </a:r>
            <a:r>
              <a:rPr dirty="0" sz="2000" spc="-7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misleading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untŚue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at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time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publication.</a:t>
            </a:r>
            <a:endParaRPr sz="2000">
              <a:latin typeface="Cambria"/>
              <a:cs typeface="Cambria"/>
            </a:endParaRPr>
          </a:p>
          <a:p>
            <a:pPr algn="just" marL="354965" marR="6985" indent="-342900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70">
                <a:latin typeface="Cambria"/>
                <a:cs typeface="Cambria"/>
              </a:rPr>
              <a:t>We </a:t>
            </a:r>
            <a:r>
              <a:rPr dirty="0" sz="2000" spc="-195">
                <a:latin typeface="Cambria"/>
                <a:cs typeface="Cambria"/>
              </a:rPr>
              <a:t>aŚe</a:t>
            </a:r>
            <a:r>
              <a:rPr dirty="0" sz="2000" spc="-19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not soliciting </a:t>
            </a:r>
            <a:r>
              <a:rPr dirty="0" sz="2000" spc="-125">
                <a:latin typeface="Cambria"/>
                <a:cs typeface="Cambria"/>
              </a:rPr>
              <a:t>any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action </a:t>
            </a:r>
            <a:r>
              <a:rPr dirty="0" sz="2000" spc="-135">
                <a:latin typeface="Cambria"/>
                <a:cs typeface="Cambria"/>
              </a:rPr>
              <a:t>based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on </a:t>
            </a:r>
            <a:r>
              <a:rPr dirty="0" sz="2000" spc="-80">
                <a:latin typeface="Cambria"/>
                <a:cs typeface="Cambria"/>
              </a:rPr>
              <a:t>this </a:t>
            </a:r>
            <a:r>
              <a:rPr dirty="0" sz="2000" spc="-114">
                <a:latin typeface="Cambria"/>
                <a:cs typeface="Cambria"/>
              </a:rPr>
              <a:t>mateŚial </a:t>
            </a:r>
            <a:r>
              <a:rPr dirty="0" sz="2000" spc="-110">
                <a:latin typeface="Cambria"/>
                <a:cs typeface="Cambria"/>
              </a:rPr>
              <a:t>and </a:t>
            </a:r>
            <a:r>
              <a:rPr dirty="0" sz="2000" spc="-10">
                <a:latin typeface="Cambria"/>
                <a:cs typeface="Cambria"/>
              </a:rPr>
              <a:t>it </a:t>
            </a:r>
            <a:r>
              <a:rPr dirty="0" sz="2000" spc="-95">
                <a:latin typeface="Cambria"/>
                <a:cs typeface="Cambria"/>
              </a:rPr>
              <a:t>is </a:t>
            </a:r>
            <a:r>
              <a:rPr dirty="0" sz="2000" spc="-125">
                <a:latin typeface="Cambria"/>
                <a:cs typeface="Cambria"/>
              </a:rPr>
              <a:t>foŚ</a:t>
            </a:r>
            <a:r>
              <a:rPr dirty="0" sz="2000" spc="19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geneŚal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infoŚmation 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only. </a:t>
            </a:r>
            <a:r>
              <a:rPr dirty="0" sz="2000" spc="-130">
                <a:latin typeface="Cambria"/>
                <a:cs typeface="Cambria"/>
              </a:rPr>
              <a:t>InvestoŚs </a:t>
            </a:r>
            <a:r>
              <a:rPr dirty="0" sz="2000" spc="-114">
                <a:latin typeface="Cambria"/>
                <a:cs typeface="Cambria"/>
              </a:rPr>
              <a:t>should </a:t>
            </a:r>
            <a:r>
              <a:rPr dirty="0" sz="2000" spc="-95">
                <a:latin typeface="Cambria"/>
                <a:cs typeface="Cambria"/>
              </a:rPr>
              <a:t>consult </a:t>
            </a:r>
            <a:r>
              <a:rPr dirty="0" sz="2000" spc="-114">
                <a:latin typeface="Cambria"/>
                <a:cs typeface="Cambria"/>
              </a:rPr>
              <a:t>theiŚ </a:t>
            </a:r>
            <a:r>
              <a:rPr dirty="0" sz="2000" spc="-65">
                <a:latin typeface="Cambria"/>
                <a:cs typeface="Cambria"/>
              </a:rPr>
              <a:t>financial </a:t>
            </a:r>
            <a:r>
              <a:rPr dirty="0" sz="2000" spc="-145">
                <a:latin typeface="Cambria"/>
                <a:cs typeface="Cambria"/>
              </a:rPr>
              <a:t>advisoŚs </a:t>
            </a:r>
            <a:r>
              <a:rPr dirty="0" sz="2000">
                <a:latin typeface="Cambria"/>
                <a:cs typeface="Cambria"/>
              </a:rPr>
              <a:t>if </a:t>
            </a:r>
            <a:r>
              <a:rPr dirty="0" sz="2000" spc="-105">
                <a:latin typeface="Cambria"/>
                <a:cs typeface="Cambria"/>
              </a:rPr>
              <a:t>they </a:t>
            </a:r>
            <a:r>
              <a:rPr dirty="0" sz="2000" spc="-85">
                <a:latin typeface="Cambria"/>
                <a:cs typeface="Cambria"/>
              </a:rPr>
              <a:t>doubt </a:t>
            </a:r>
            <a:r>
              <a:rPr dirty="0" sz="2000" spc="-155">
                <a:latin typeface="Cambria"/>
                <a:cs typeface="Cambria"/>
              </a:rPr>
              <a:t>whetheŚ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10">
                <a:latin typeface="Cambria"/>
                <a:cs typeface="Cambria"/>
              </a:rPr>
              <a:t>pŚoduct </a:t>
            </a:r>
            <a:r>
              <a:rPr dirty="0" sz="2000" spc="-95">
                <a:latin typeface="Cambria"/>
                <a:cs typeface="Cambria"/>
              </a:rPr>
              <a:t>is 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suitable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foŚ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them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befoŚe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investing.</a:t>
            </a:r>
            <a:endParaRPr sz="2000">
              <a:latin typeface="Cambria"/>
              <a:cs typeface="Cambria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70">
                <a:latin typeface="Cambria"/>
                <a:cs typeface="Cambria"/>
              </a:rPr>
              <a:t>The</a:t>
            </a:r>
            <a:r>
              <a:rPr dirty="0" sz="2000" spc="-65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views</a:t>
            </a:r>
            <a:r>
              <a:rPr dirty="0" sz="2000" spc="-14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expŚessed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this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pŚesentation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200">
                <a:latin typeface="Cambria"/>
                <a:cs typeface="Cambria"/>
              </a:rPr>
              <a:t>aŚe</a:t>
            </a:r>
            <a:r>
              <a:rPr dirty="0" sz="2000" spc="-19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subject</a:t>
            </a:r>
            <a:r>
              <a:rPr dirty="0" sz="2000" spc="24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32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change</a:t>
            </a:r>
            <a:r>
              <a:rPr dirty="0" sz="2000" spc="19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at</a:t>
            </a:r>
            <a:r>
              <a:rPr dirty="0" sz="2000" spc="30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any</a:t>
            </a:r>
            <a:r>
              <a:rPr dirty="0" sz="2000" spc="19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time</a:t>
            </a:r>
            <a:r>
              <a:rPr dirty="0" sz="2000" spc="28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based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on 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maŚket </a:t>
            </a:r>
            <a:r>
              <a:rPr dirty="0" sz="2000" spc="-110">
                <a:latin typeface="Cambria"/>
                <a:cs typeface="Cambria"/>
              </a:rPr>
              <a:t>and </a:t>
            </a:r>
            <a:r>
              <a:rPr dirty="0" sz="2000" spc="-135">
                <a:latin typeface="Cambria"/>
                <a:cs typeface="Cambria"/>
              </a:rPr>
              <a:t>otheŚ </a:t>
            </a:r>
            <a:r>
              <a:rPr dirty="0" sz="2000" spc="-75">
                <a:latin typeface="Cambria"/>
                <a:cs typeface="Cambria"/>
              </a:rPr>
              <a:t>conditions. </a:t>
            </a:r>
            <a:r>
              <a:rPr dirty="0" sz="2000" spc="-60">
                <a:latin typeface="Cambria"/>
                <a:cs typeface="Cambria"/>
              </a:rPr>
              <a:t>This </a:t>
            </a:r>
            <a:r>
              <a:rPr dirty="0" sz="2000" spc="-95">
                <a:latin typeface="Cambria"/>
                <a:cs typeface="Cambria"/>
              </a:rPr>
              <a:t>is </a:t>
            </a:r>
            <a:r>
              <a:rPr dirty="0" sz="2000" spc="-75">
                <a:latin typeface="Cambria"/>
                <a:cs typeface="Cambria"/>
              </a:rPr>
              <a:t>not </a:t>
            </a:r>
            <a:r>
              <a:rPr dirty="0" sz="2000" spc="-114">
                <a:latin typeface="Cambria"/>
                <a:cs typeface="Cambria"/>
              </a:rPr>
              <a:t>an </a:t>
            </a:r>
            <a:r>
              <a:rPr dirty="0" sz="2000" spc="-110">
                <a:latin typeface="Cambria"/>
                <a:cs typeface="Cambria"/>
              </a:rPr>
              <a:t>offeŚ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-185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solicitation </a:t>
            </a:r>
            <a:r>
              <a:rPr dirty="0" sz="2000" spc="-130">
                <a:latin typeface="Cambria"/>
                <a:cs typeface="Cambria"/>
              </a:rPr>
              <a:t>foŚ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50">
                <a:latin typeface="Cambria"/>
                <a:cs typeface="Cambria"/>
              </a:rPr>
              <a:t>puŚchase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6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sale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4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any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secuŚity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should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not</a:t>
            </a:r>
            <a:r>
              <a:rPr dirty="0" sz="2000" spc="-6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be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constŚued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as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such.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RefeŚences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 </a:t>
            </a:r>
            <a:r>
              <a:rPr dirty="0" sz="2000" spc="-80">
                <a:latin typeface="Cambria"/>
                <a:cs typeface="Cambria"/>
              </a:rPr>
              <a:t>specific</a:t>
            </a:r>
            <a:r>
              <a:rPr dirty="0" sz="2000" spc="28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secuŚities</a:t>
            </a:r>
            <a:r>
              <a:rPr dirty="0" sz="2000" spc="20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and 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issueŚs</a:t>
            </a:r>
            <a:r>
              <a:rPr dirty="0" sz="2000" spc="-160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aŚe</a:t>
            </a:r>
            <a:r>
              <a:rPr dirty="0" sz="2000" spc="-19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foŚ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illustŚative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puŚposes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only</a:t>
            </a:r>
            <a:r>
              <a:rPr dirty="0" sz="2000" spc="-8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aŚe</a:t>
            </a:r>
            <a:r>
              <a:rPr dirty="0" sz="2000" spc="-19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not </a:t>
            </a:r>
            <a:r>
              <a:rPr dirty="0" sz="2000" spc="-90">
                <a:latin typeface="Cambria"/>
                <a:cs typeface="Cambria"/>
              </a:rPr>
              <a:t>intended</a:t>
            </a:r>
            <a:r>
              <a:rPr dirty="0" sz="2000" spc="-8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70">
                <a:latin typeface="Cambria"/>
                <a:cs typeface="Cambria"/>
              </a:rPr>
              <a:t>be, </a:t>
            </a:r>
            <a:r>
              <a:rPr dirty="0" sz="2000" spc="-114">
                <a:latin typeface="Cambria"/>
                <a:cs typeface="Cambria"/>
              </a:rPr>
              <a:t>and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should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not </a:t>
            </a:r>
            <a:r>
              <a:rPr dirty="0" sz="2000" spc="-125">
                <a:latin typeface="Cambria"/>
                <a:cs typeface="Cambria"/>
              </a:rPr>
              <a:t>be </a:t>
            </a:r>
            <a:r>
              <a:rPr dirty="0" sz="2000" spc="-120">
                <a:latin typeface="Cambria"/>
                <a:cs typeface="Cambria"/>
              </a:rPr>
              <a:t> inteŚpŚeted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as,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Śecommendations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puŚchase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sell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such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secuŚities.</a:t>
            </a:r>
            <a:endParaRPr sz="2000">
              <a:latin typeface="Cambria"/>
              <a:cs typeface="Cambria"/>
            </a:endParaRPr>
          </a:p>
          <a:p>
            <a:pPr algn="just" marL="354965" marR="6350" indent="-342900">
              <a:lnSpc>
                <a:spcPct val="100000"/>
              </a:lnSpc>
              <a:spcBef>
                <a:spcPts val="79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114">
                <a:latin typeface="Cambria"/>
                <a:cs typeface="Cambria"/>
              </a:rPr>
              <a:t>These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mateŚials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aŚe</a:t>
            </a:r>
            <a:r>
              <a:rPr dirty="0" sz="2000" spc="-19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not</a:t>
            </a:r>
            <a:r>
              <a:rPr dirty="0" sz="2000" spc="-6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intended</a:t>
            </a:r>
            <a:r>
              <a:rPr dirty="0" sz="2000" spc="-8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foŚ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distŚibution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-18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use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by</a:t>
            </a:r>
            <a:r>
              <a:rPr dirty="0" sz="2000" spc="23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any</a:t>
            </a:r>
            <a:r>
              <a:rPr dirty="0" sz="2000" spc="195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peŚson</a:t>
            </a:r>
            <a:r>
              <a:rPr dirty="0" sz="2000" spc="135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35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any 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juŚisdiction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wheŚe</a:t>
            </a:r>
            <a:r>
              <a:rPr dirty="0" sz="2000" spc="-18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such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distŚibution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would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be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contŚaŚy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local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law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-18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Śegulation.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The </a:t>
            </a:r>
            <a:r>
              <a:rPr dirty="0" sz="2000" spc="-6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distŚibution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-45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this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document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ceŚtain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juŚisdictions</a:t>
            </a:r>
            <a:r>
              <a:rPr dirty="0" sz="2000" spc="254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may</a:t>
            </a:r>
            <a:r>
              <a:rPr dirty="0" sz="2000" spc="15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be</a:t>
            </a:r>
            <a:r>
              <a:rPr dirty="0" sz="2000" spc="-125">
                <a:latin typeface="Cambria"/>
                <a:cs typeface="Cambria"/>
              </a:rPr>
              <a:t> ŚestŚicted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oŚ</a:t>
            </a:r>
            <a:r>
              <a:rPr dirty="0" sz="2000" spc="65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totally 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pŚohibited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accoŚdingly,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peŚsons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who</a:t>
            </a:r>
            <a:r>
              <a:rPr dirty="0" sz="2000" spc="-14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come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into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possession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-45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this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document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aŚe </a:t>
            </a:r>
            <a:r>
              <a:rPr dirty="0" sz="2000" spc="-190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ŚequiŚed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infoŚm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themselves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about,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obseŚve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any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such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ŚestŚictions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287000" cy="932815"/>
          </a:xfrm>
          <a:custGeom>
            <a:avLst/>
            <a:gdLst/>
            <a:ahLst/>
            <a:cxnLst/>
            <a:rect l="l" t="t" r="r" b="b"/>
            <a:pathLst>
              <a:path w="10287000" h="932815">
                <a:moveTo>
                  <a:pt x="10287000" y="0"/>
                </a:moveTo>
                <a:lnTo>
                  <a:pt x="0" y="0"/>
                </a:lnTo>
                <a:lnTo>
                  <a:pt x="0" y="932688"/>
                </a:lnTo>
                <a:lnTo>
                  <a:pt x="10287000" y="6108"/>
                </a:lnTo>
                <a:lnTo>
                  <a:pt x="1028700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0276" y="2171469"/>
            <a:ext cx="318008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Contact </a:t>
            </a:r>
            <a:r>
              <a:rPr dirty="0" spc="-110"/>
              <a:t>InfoŚmation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6814" y="4949961"/>
            <a:ext cx="171449" cy="16827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60276" y="2944137"/>
            <a:ext cx="6766559" cy="3427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30">
                <a:latin typeface="Cambria"/>
                <a:cs typeface="Cambria"/>
              </a:rPr>
              <a:t>FoŚ</a:t>
            </a:r>
            <a:r>
              <a:rPr dirty="0" sz="2000" spc="4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InvestoŚs:</a:t>
            </a:r>
            <a:endParaRPr sz="2000">
              <a:latin typeface="Cambria"/>
              <a:cs typeface="Cambria"/>
            </a:endParaRPr>
          </a:p>
          <a:p>
            <a:pPr marL="12700" marR="3251200">
              <a:lnSpc>
                <a:spcPct val="100000"/>
              </a:lnSpc>
            </a:pPr>
            <a:r>
              <a:rPr dirty="0" sz="2000" spc="-75">
                <a:latin typeface="Cambria"/>
                <a:cs typeface="Cambria"/>
              </a:rPr>
              <a:t>E</a:t>
            </a:r>
            <a:r>
              <a:rPr dirty="0" sz="2000" spc="-145">
                <a:latin typeface="Cambria"/>
                <a:cs typeface="Cambria"/>
              </a:rPr>
              <a:t>m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140">
                <a:latin typeface="Cambria"/>
                <a:cs typeface="Cambria"/>
              </a:rPr>
              <a:t>: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-150">
                <a:latin typeface="Cambria"/>
                <a:cs typeface="Cambria"/>
              </a:rPr>
              <a:t>v</a:t>
            </a:r>
            <a:r>
              <a:rPr dirty="0" sz="2000" spc="-185">
                <a:latin typeface="Cambria"/>
                <a:cs typeface="Cambria"/>
              </a:rPr>
              <a:t>e</a:t>
            </a:r>
            <a:r>
              <a:rPr dirty="0" sz="2000" spc="-175">
                <a:latin typeface="Cambria"/>
                <a:cs typeface="Cambria"/>
              </a:rPr>
              <a:t>s</a:t>
            </a:r>
            <a:r>
              <a:rPr dirty="0" sz="2000" spc="-10">
                <a:latin typeface="Cambria"/>
                <a:cs typeface="Cambria"/>
              </a:rPr>
              <a:t>t</a:t>
            </a:r>
            <a:r>
              <a:rPr dirty="0" sz="2000" spc="-195">
                <a:latin typeface="Cambria"/>
                <a:cs typeface="Cambria"/>
              </a:rPr>
              <a:t>o</a:t>
            </a:r>
            <a:r>
              <a:rPr dirty="0" sz="2000" spc="-175">
                <a:latin typeface="Cambria"/>
                <a:cs typeface="Cambria"/>
              </a:rPr>
              <a:t>Ś</a:t>
            </a:r>
            <a:r>
              <a:rPr dirty="0" sz="2000" spc="-335">
                <a:latin typeface="Cambria"/>
                <a:cs typeface="Cambria"/>
              </a:rPr>
              <a:t>@</a:t>
            </a:r>
            <a:r>
              <a:rPr dirty="0" sz="2000" spc="-145">
                <a:latin typeface="Cambria"/>
                <a:cs typeface="Cambria"/>
              </a:rPr>
              <a:t>m</a:t>
            </a:r>
            <a:r>
              <a:rPr dirty="0" sz="2000" spc="-220">
                <a:latin typeface="Cambria"/>
                <a:cs typeface="Cambria"/>
              </a:rPr>
              <a:t>e</a:t>
            </a:r>
            <a:r>
              <a:rPr dirty="0" sz="2000" spc="-210">
                <a:latin typeface="Cambria"/>
                <a:cs typeface="Cambria"/>
              </a:rPr>
              <a:t>Ś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195">
                <a:latin typeface="Cambria"/>
                <a:cs typeface="Cambria"/>
              </a:rPr>
              <a:t>s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195">
                <a:latin typeface="Cambria"/>
                <a:cs typeface="Cambria"/>
              </a:rPr>
              <a:t>s</a:t>
            </a:r>
            <a:r>
              <a:rPr dirty="0" sz="2000" spc="-210">
                <a:latin typeface="Cambria"/>
                <a:cs typeface="Cambria"/>
              </a:rPr>
              <a:t>w</a:t>
            </a:r>
            <a:r>
              <a:rPr dirty="0" sz="2000" spc="-155">
                <a:latin typeface="Cambria"/>
                <a:cs typeface="Cambria"/>
              </a:rPr>
              <a:t>ea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10">
                <a:latin typeface="Cambria"/>
                <a:cs typeface="Cambria"/>
              </a:rPr>
              <a:t>t</a:t>
            </a:r>
            <a:r>
              <a:rPr dirty="0" sz="2000" spc="-110">
                <a:latin typeface="Cambria"/>
                <a:cs typeface="Cambria"/>
              </a:rPr>
              <a:t>h</a:t>
            </a:r>
            <a:r>
              <a:rPr dirty="0" sz="2000" spc="-15">
                <a:latin typeface="Cambria"/>
                <a:cs typeface="Cambria"/>
              </a:rPr>
              <a:t>.</a:t>
            </a:r>
            <a:r>
              <a:rPr dirty="0" sz="2000" spc="-60">
                <a:latin typeface="Cambria"/>
                <a:cs typeface="Cambria"/>
              </a:rPr>
              <a:t>c</a:t>
            </a:r>
            <a:r>
              <a:rPr dirty="0" sz="2000" spc="-85">
                <a:latin typeface="Cambria"/>
                <a:cs typeface="Cambria"/>
              </a:rPr>
              <a:t>om  </a:t>
            </a:r>
            <a:r>
              <a:rPr dirty="0" sz="2000" spc="-50">
                <a:latin typeface="Cambria"/>
                <a:cs typeface="Cambria"/>
              </a:rPr>
              <a:t>P</a:t>
            </a:r>
            <a:r>
              <a:rPr dirty="0" sz="2000" spc="-110">
                <a:latin typeface="Cambria"/>
                <a:cs typeface="Cambria"/>
              </a:rPr>
              <a:t>h</a:t>
            </a:r>
            <a:r>
              <a:rPr dirty="0" sz="2000" spc="-95">
                <a:latin typeface="Cambria"/>
                <a:cs typeface="Cambria"/>
              </a:rPr>
              <a:t>o</a:t>
            </a:r>
            <a:r>
              <a:rPr dirty="0" sz="2000" spc="-105">
                <a:latin typeface="Cambria"/>
                <a:cs typeface="Cambria"/>
              </a:rPr>
              <a:t>n</a:t>
            </a:r>
            <a:r>
              <a:rPr dirty="0" sz="2000" spc="-155">
                <a:latin typeface="Cambria"/>
                <a:cs typeface="Cambria"/>
              </a:rPr>
              <a:t>e: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229">
                <a:latin typeface="Cambria"/>
                <a:cs typeface="Cambria"/>
              </a:rPr>
              <a:t>0</a:t>
            </a:r>
            <a:r>
              <a:rPr dirty="0" sz="2000" spc="-235">
                <a:latin typeface="Cambria"/>
                <a:cs typeface="Cambria"/>
              </a:rPr>
              <a:t>2</a:t>
            </a:r>
            <a:r>
              <a:rPr dirty="0" sz="2000" spc="-310">
                <a:latin typeface="Cambria"/>
                <a:cs typeface="Cambria"/>
              </a:rPr>
              <a:t>2</a:t>
            </a:r>
            <a:r>
              <a:rPr dirty="0" sz="2000" spc="-20">
                <a:latin typeface="Cambria"/>
                <a:cs typeface="Cambria"/>
              </a:rPr>
              <a:t>-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215">
                <a:latin typeface="Cambria"/>
                <a:cs typeface="Cambria"/>
              </a:rPr>
              <a:t>4</a:t>
            </a:r>
            <a:r>
              <a:rPr dirty="0" sz="2000" spc="-195">
                <a:latin typeface="Cambria"/>
                <a:cs typeface="Cambria"/>
              </a:rPr>
              <a:t>97988</a:t>
            </a:r>
            <a:r>
              <a:rPr dirty="0" sz="2000" spc="-200">
                <a:latin typeface="Cambria"/>
                <a:cs typeface="Cambria"/>
              </a:rPr>
              <a:t>2</a:t>
            </a:r>
            <a:r>
              <a:rPr dirty="0" sz="2000" spc="-305">
                <a:latin typeface="Cambria"/>
                <a:cs typeface="Cambria"/>
              </a:rPr>
              <a:t>2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2000" spc="-1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mbria"/>
                <a:cs typeface="Cambria"/>
                <a:hlinkClick r:id="rId3"/>
              </a:rPr>
              <a:t>www.meŚisiswealth.com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2000" spc="-95">
                <a:latin typeface="Cambria"/>
                <a:cs typeface="Cambria"/>
              </a:rPr>
              <a:t>CoŚpoŚate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5">
                <a:latin typeface="Cambria"/>
                <a:cs typeface="Cambria"/>
              </a:rPr>
              <a:t>Office:</a:t>
            </a:r>
            <a:endParaRPr sz="20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tabLst>
                <a:tab pos="4371340" algn="l"/>
              </a:tabLst>
            </a:pPr>
            <a:r>
              <a:rPr dirty="0" sz="2000" spc="-100">
                <a:latin typeface="Cambria"/>
                <a:cs typeface="Cambria"/>
              </a:rPr>
              <a:t>ffie</a:t>
            </a:r>
            <a:r>
              <a:rPr dirty="0" sz="2000" spc="-135">
                <a:latin typeface="Cambria"/>
                <a:cs typeface="Cambria"/>
              </a:rPr>
              <a:t>Ś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195">
                <a:latin typeface="Cambria"/>
                <a:cs typeface="Cambria"/>
              </a:rPr>
              <a:t>s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185">
                <a:latin typeface="Cambria"/>
                <a:cs typeface="Cambria"/>
              </a:rPr>
              <a:t>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155">
                <a:latin typeface="Cambria"/>
                <a:cs typeface="Cambria"/>
              </a:rPr>
              <a:t>A</a:t>
            </a:r>
            <a:r>
              <a:rPr dirty="0" sz="2000" spc="-120">
                <a:latin typeface="Cambria"/>
                <a:cs typeface="Cambria"/>
              </a:rPr>
              <a:t>d</a:t>
            </a:r>
            <a:r>
              <a:rPr dirty="0" sz="2000" spc="-114">
                <a:latin typeface="Cambria"/>
                <a:cs typeface="Cambria"/>
              </a:rPr>
              <a:t>v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195">
                <a:latin typeface="Cambria"/>
                <a:cs typeface="Cambria"/>
              </a:rPr>
              <a:t>s</a:t>
            </a:r>
            <a:r>
              <a:rPr dirty="0" sz="2000" spc="-195">
                <a:latin typeface="Cambria"/>
                <a:cs typeface="Cambria"/>
              </a:rPr>
              <a:t>o</a:t>
            </a:r>
            <a:r>
              <a:rPr dirty="0" sz="2000" spc="-175">
                <a:latin typeface="Cambria"/>
                <a:cs typeface="Cambria"/>
              </a:rPr>
              <a:t>Ś</a:t>
            </a:r>
            <a:r>
              <a:rPr dirty="0" sz="2000" spc="-185">
                <a:latin typeface="Cambria"/>
                <a:cs typeface="Cambria"/>
              </a:rPr>
              <a:t>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P</a:t>
            </a:r>
            <a:r>
              <a:rPr dirty="0" sz="2000" spc="-150">
                <a:latin typeface="Cambria"/>
                <a:cs typeface="Cambria"/>
              </a:rPr>
              <a:t>v</a:t>
            </a:r>
            <a:r>
              <a:rPr dirty="0" sz="2000">
                <a:latin typeface="Cambria"/>
                <a:cs typeface="Cambria"/>
              </a:rPr>
              <a:t>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0">
                <a:latin typeface="Cambria"/>
                <a:cs typeface="Cambria"/>
              </a:rPr>
              <a:t>L</a:t>
            </a:r>
            <a:r>
              <a:rPr dirty="0" sz="2000" spc="-10">
                <a:latin typeface="Cambria"/>
                <a:cs typeface="Cambria"/>
              </a:rPr>
              <a:t>t</a:t>
            </a:r>
            <a:r>
              <a:rPr dirty="0" sz="2000" spc="-25">
                <a:latin typeface="Cambria"/>
                <a:cs typeface="Cambria"/>
              </a:rPr>
              <a:t>d,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225">
                <a:latin typeface="Cambria"/>
                <a:cs typeface="Cambria"/>
              </a:rPr>
              <a:t>O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-165">
                <a:latin typeface="Cambria"/>
                <a:cs typeface="Cambria"/>
              </a:rPr>
              <a:t>e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B</a:t>
            </a:r>
            <a:r>
              <a:rPr dirty="0" sz="2000" spc="45">
                <a:latin typeface="Cambria"/>
                <a:cs typeface="Cambria"/>
              </a:rPr>
              <a:t>K</a:t>
            </a:r>
            <a:r>
              <a:rPr dirty="0" sz="2000" spc="125">
                <a:latin typeface="Cambria"/>
                <a:cs typeface="Cambria"/>
              </a:rPr>
              <a:t>C,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105">
                <a:latin typeface="Cambria"/>
                <a:cs typeface="Cambria"/>
              </a:rPr>
              <a:t>U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>
                <a:latin typeface="Cambria"/>
                <a:cs typeface="Cambria"/>
              </a:rPr>
              <a:t>t</a:t>
            </a:r>
            <a:r>
              <a:rPr dirty="0" sz="2000">
                <a:latin typeface="Cambria"/>
                <a:cs typeface="Cambria"/>
              </a:rPr>
              <a:t>	</a:t>
            </a:r>
            <a:r>
              <a:rPr dirty="0" sz="2000" spc="-110">
                <a:latin typeface="Cambria"/>
                <a:cs typeface="Cambria"/>
              </a:rPr>
              <a:t>o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295">
                <a:latin typeface="Cambria"/>
                <a:cs typeface="Cambria"/>
              </a:rPr>
              <a:t>5</a:t>
            </a:r>
            <a:r>
              <a:rPr dirty="0" sz="2000" spc="-180">
                <a:latin typeface="Cambria"/>
                <a:cs typeface="Cambria"/>
              </a:rPr>
              <a:t>0</a:t>
            </a:r>
            <a:r>
              <a:rPr dirty="0" sz="2000" spc="-185">
                <a:latin typeface="Cambria"/>
                <a:cs typeface="Cambria"/>
              </a:rPr>
              <a:t>4</a:t>
            </a:r>
            <a:r>
              <a:rPr dirty="0" sz="2000" spc="30">
                <a:latin typeface="Cambria"/>
                <a:cs typeface="Cambria"/>
              </a:rPr>
              <a:t>,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215">
                <a:latin typeface="Cambria"/>
                <a:cs typeface="Cambria"/>
              </a:rPr>
              <a:t>C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W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90">
                <a:latin typeface="Cambria"/>
                <a:cs typeface="Cambria"/>
              </a:rPr>
              <a:t>n</a:t>
            </a:r>
            <a:r>
              <a:rPr dirty="0" sz="2000" spc="-130">
                <a:latin typeface="Cambria"/>
                <a:cs typeface="Cambria"/>
              </a:rPr>
              <a:t>g</a:t>
            </a:r>
            <a:r>
              <a:rPr dirty="0" sz="2000" spc="30">
                <a:latin typeface="Cambria"/>
                <a:cs typeface="Cambria"/>
              </a:rPr>
              <a:t>,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204">
                <a:latin typeface="Cambria"/>
                <a:cs typeface="Cambria"/>
              </a:rPr>
              <a:t>G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B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95">
                <a:latin typeface="Cambria"/>
                <a:cs typeface="Cambria"/>
              </a:rPr>
              <a:t>o</a:t>
            </a:r>
            <a:r>
              <a:rPr dirty="0" sz="2000" spc="-70">
                <a:latin typeface="Cambria"/>
                <a:cs typeface="Cambria"/>
              </a:rPr>
              <a:t>c</a:t>
            </a:r>
            <a:r>
              <a:rPr dirty="0" sz="2000" spc="-65">
                <a:latin typeface="Cambria"/>
                <a:cs typeface="Cambria"/>
              </a:rPr>
              <a:t>k</a:t>
            </a:r>
            <a:r>
              <a:rPr dirty="0" sz="2000" spc="35">
                <a:latin typeface="Cambria"/>
                <a:cs typeface="Cambria"/>
              </a:rPr>
              <a:t>,  </a:t>
            </a:r>
            <a:r>
              <a:rPr dirty="0" sz="2000" spc="-110">
                <a:latin typeface="Cambria"/>
                <a:cs typeface="Cambria"/>
              </a:rPr>
              <a:t>B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-265">
                <a:latin typeface="Cambria"/>
                <a:cs typeface="Cambria"/>
              </a:rPr>
              <a:t>Ś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45">
                <a:latin typeface="Cambria"/>
                <a:cs typeface="Cambria"/>
              </a:rPr>
              <a:t>K</a:t>
            </a:r>
            <a:r>
              <a:rPr dirty="0" sz="2000" spc="-125">
                <a:latin typeface="Cambria"/>
                <a:cs typeface="Cambria"/>
              </a:rPr>
              <a:t>u</a:t>
            </a:r>
            <a:r>
              <a:rPr dirty="0" sz="2000" spc="-265">
                <a:latin typeface="Cambria"/>
                <a:cs typeface="Cambria"/>
              </a:rPr>
              <a:t>Ś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215">
                <a:latin typeface="Cambria"/>
                <a:cs typeface="Cambria"/>
              </a:rPr>
              <a:t>C</a:t>
            </a:r>
            <a:r>
              <a:rPr dirty="0" sz="2000" spc="-110">
                <a:latin typeface="Cambria"/>
                <a:cs typeface="Cambria"/>
              </a:rPr>
              <a:t>o</a:t>
            </a:r>
            <a:r>
              <a:rPr dirty="0" sz="2000" spc="-140">
                <a:latin typeface="Cambria"/>
                <a:cs typeface="Cambria"/>
              </a:rPr>
              <a:t>m</a:t>
            </a:r>
            <a:r>
              <a:rPr dirty="0" sz="2000" spc="-100">
                <a:latin typeface="Cambria"/>
                <a:cs typeface="Cambria"/>
              </a:rPr>
              <a:t>p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165">
                <a:latin typeface="Cambria"/>
                <a:cs typeface="Cambria"/>
              </a:rPr>
              <a:t>e</a:t>
            </a:r>
            <a:r>
              <a:rPr dirty="0" sz="2000" spc="-95">
                <a:latin typeface="Cambria"/>
                <a:cs typeface="Cambria"/>
              </a:rPr>
              <a:t>x</a:t>
            </a:r>
            <a:r>
              <a:rPr dirty="0" sz="2000" spc="30">
                <a:latin typeface="Cambria"/>
                <a:cs typeface="Cambria"/>
              </a:rPr>
              <a:t>,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B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-265">
                <a:latin typeface="Cambria"/>
                <a:cs typeface="Cambria"/>
              </a:rPr>
              <a:t>Ś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E</a:t>
            </a:r>
            <a:r>
              <a:rPr dirty="0" sz="2000" spc="-170">
                <a:latin typeface="Cambria"/>
                <a:cs typeface="Cambria"/>
              </a:rPr>
              <a:t>a</a:t>
            </a:r>
            <a:r>
              <a:rPr dirty="0" sz="2000" spc="-160">
                <a:latin typeface="Cambria"/>
                <a:cs typeface="Cambria"/>
              </a:rPr>
              <a:t>s</a:t>
            </a:r>
            <a:r>
              <a:rPr dirty="0" sz="2000" spc="-10">
                <a:latin typeface="Cambria"/>
                <a:cs typeface="Cambria"/>
              </a:rPr>
              <a:t>t</a:t>
            </a:r>
            <a:r>
              <a:rPr dirty="0" sz="2000" spc="30">
                <a:latin typeface="Cambria"/>
                <a:cs typeface="Cambria"/>
              </a:rPr>
              <a:t>,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35">
                <a:latin typeface="Cambria"/>
                <a:cs typeface="Cambria"/>
              </a:rPr>
              <a:t>ffi</a:t>
            </a:r>
            <a:r>
              <a:rPr dirty="0" sz="2000" spc="-125">
                <a:latin typeface="Cambria"/>
                <a:cs typeface="Cambria"/>
              </a:rPr>
              <a:t>u</a:t>
            </a:r>
            <a:r>
              <a:rPr dirty="0" sz="2000" spc="-110">
                <a:latin typeface="Cambria"/>
                <a:cs typeface="Cambria"/>
              </a:rPr>
              <a:t>mb</a:t>
            </a:r>
            <a:r>
              <a:rPr dirty="0" sz="2000" spc="-75">
                <a:latin typeface="Cambria"/>
                <a:cs typeface="Cambria"/>
              </a:rPr>
              <a:t>ai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30">
                <a:latin typeface="Cambria"/>
                <a:cs typeface="Cambria"/>
              </a:rPr>
              <a:t>–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215">
                <a:latin typeface="Cambria"/>
                <a:cs typeface="Cambria"/>
              </a:rPr>
              <a:t>4</a:t>
            </a:r>
            <a:r>
              <a:rPr dirty="0" sz="2000" spc="-190">
                <a:latin typeface="Cambria"/>
                <a:cs typeface="Cambria"/>
              </a:rPr>
              <a:t>000</a:t>
            </a:r>
            <a:r>
              <a:rPr dirty="0" sz="2000" spc="-195">
                <a:latin typeface="Cambria"/>
                <a:cs typeface="Cambria"/>
              </a:rPr>
              <a:t>5</a:t>
            </a:r>
            <a:r>
              <a:rPr dirty="0" sz="2000" spc="-445">
                <a:latin typeface="Cambria"/>
                <a:cs typeface="Cambria"/>
              </a:rPr>
              <a:t>1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2000" spc="-50">
                <a:latin typeface="Cambria"/>
                <a:cs typeface="Cambria"/>
              </a:rPr>
              <a:t>OuŚ</a:t>
            </a:r>
            <a:r>
              <a:rPr dirty="0" sz="2000" spc="4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PŚesence: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2000" spc="-35">
                <a:latin typeface="Cambria"/>
                <a:cs typeface="Cambria"/>
              </a:rPr>
              <a:t>ffi</a:t>
            </a:r>
            <a:r>
              <a:rPr dirty="0" sz="2000" spc="-135">
                <a:latin typeface="Cambria"/>
                <a:cs typeface="Cambria"/>
              </a:rPr>
              <a:t>um</a:t>
            </a:r>
            <a:r>
              <a:rPr dirty="0" sz="2000" spc="-110">
                <a:latin typeface="Cambria"/>
                <a:cs typeface="Cambria"/>
              </a:rPr>
              <a:t>ba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40">
                <a:latin typeface="Cambria"/>
                <a:cs typeface="Cambria"/>
              </a:rPr>
              <a:t> </a:t>
            </a:r>
            <a:r>
              <a:rPr dirty="0" sz="2000" spc="-300">
                <a:latin typeface="Cambria"/>
                <a:cs typeface="Cambria"/>
              </a:rPr>
              <a:t>|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De</a:t>
            </a:r>
            <a:r>
              <a:rPr dirty="0" sz="2000" spc="-50">
                <a:latin typeface="Cambria"/>
                <a:cs typeface="Cambria"/>
              </a:rPr>
              <a:t>lhi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300">
                <a:latin typeface="Cambria"/>
                <a:cs typeface="Cambria"/>
              </a:rPr>
              <a:t>|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B</a:t>
            </a:r>
            <a:r>
              <a:rPr dirty="0" sz="2000" spc="-165">
                <a:latin typeface="Cambria"/>
                <a:cs typeface="Cambria"/>
              </a:rPr>
              <a:t>e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-130">
                <a:latin typeface="Cambria"/>
                <a:cs typeface="Cambria"/>
              </a:rPr>
              <a:t>g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-135">
                <a:latin typeface="Cambria"/>
                <a:cs typeface="Cambria"/>
              </a:rPr>
              <a:t>lu</a:t>
            </a:r>
            <a:r>
              <a:rPr dirty="0" sz="2000" spc="-150">
                <a:latin typeface="Cambria"/>
                <a:cs typeface="Cambria"/>
              </a:rPr>
              <a:t>Ś</a:t>
            </a:r>
            <a:r>
              <a:rPr dirty="0" sz="2000" spc="-125">
                <a:latin typeface="Cambria"/>
                <a:cs typeface="Cambria"/>
              </a:rPr>
              <a:t>u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300">
                <a:latin typeface="Cambria"/>
                <a:cs typeface="Cambria"/>
              </a:rPr>
              <a:t>|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P</a:t>
            </a:r>
            <a:r>
              <a:rPr dirty="0" sz="2000" spc="-105">
                <a:latin typeface="Cambria"/>
                <a:cs typeface="Cambria"/>
              </a:rPr>
              <a:t>u</a:t>
            </a:r>
            <a:r>
              <a:rPr dirty="0" sz="2000" spc="-110">
                <a:latin typeface="Cambria"/>
                <a:cs typeface="Cambria"/>
              </a:rPr>
              <a:t>n</a:t>
            </a:r>
            <a:r>
              <a:rPr dirty="0" sz="2000" spc="-165">
                <a:latin typeface="Cambria"/>
                <a:cs typeface="Cambria"/>
              </a:rPr>
              <a:t>e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-3175" y="4408804"/>
            <a:ext cx="10294620" cy="5878195"/>
            <a:chOff x="-3175" y="4408804"/>
            <a:chExt cx="10294620" cy="5878195"/>
          </a:xfrm>
        </p:grpSpPr>
        <p:sp>
          <p:nvSpPr>
            <p:cNvPr id="7" name="object 7"/>
            <p:cNvSpPr/>
            <p:nvPr/>
          </p:nvSpPr>
          <p:spPr>
            <a:xfrm>
              <a:off x="0" y="4844072"/>
              <a:ext cx="10287000" cy="5443220"/>
            </a:xfrm>
            <a:custGeom>
              <a:avLst/>
              <a:gdLst/>
              <a:ahLst/>
              <a:cxnLst/>
              <a:rect l="l" t="t" r="r" b="b"/>
              <a:pathLst>
                <a:path w="10287000" h="5443220">
                  <a:moveTo>
                    <a:pt x="10287000" y="0"/>
                  </a:moveTo>
                  <a:lnTo>
                    <a:pt x="0" y="5442927"/>
                  </a:lnTo>
                  <a:lnTo>
                    <a:pt x="10287000" y="5442927"/>
                  </a:lnTo>
                  <a:lnTo>
                    <a:pt x="10287000" y="0"/>
                  </a:lnTo>
                  <a:close/>
                </a:path>
              </a:pathLst>
            </a:custGeom>
            <a:solidFill>
              <a:srgbClr val="ACBD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4411979"/>
              <a:ext cx="10288270" cy="5469255"/>
            </a:xfrm>
            <a:custGeom>
              <a:avLst/>
              <a:gdLst/>
              <a:ahLst/>
              <a:cxnLst/>
              <a:rect l="l" t="t" r="r" b="b"/>
              <a:pathLst>
                <a:path w="10288270" h="5469255">
                  <a:moveTo>
                    <a:pt x="10287990" y="0"/>
                  </a:moveTo>
                  <a:lnTo>
                    <a:pt x="0" y="5468759"/>
                  </a:lnTo>
                </a:path>
              </a:pathLst>
            </a:custGeom>
            <a:ln w="635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02154" y="8478912"/>
              <a:ext cx="171449" cy="168274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6379929" y="7906873"/>
            <a:ext cx="3341370" cy="189547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740"/>
              </a:spcBef>
            </a:pPr>
            <a:r>
              <a:rPr dirty="0" sz="2000" spc="-85">
                <a:latin typeface="Cambria"/>
                <a:cs typeface="Cambria"/>
              </a:rPr>
              <a:t>AuthoŚs:</a:t>
            </a:r>
            <a:endParaRPr sz="2000">
              <a:latin typeface="Cambria"/>
              <a:cs typeface="Cambria"/>
            </a:endParaRPr>
          </a:p>
          <a:p>
            <a:pPr marL="12700" marR="5080" indent="184150">
              <a:lnSpc>
                <a:spcPts val="2160"/>
              </a:lnSpc>
              <a:spcBef>
                <a:spcPts val="910"/>
              </a:spcBef>
            </a:pPr>
            <a:r>
              <a:rPr dirty="0" sz="2000" spc="-204">
                <a:latin typeface="Cambria"/>
                <a:cs typeface="Cambria"/>
              </a:rPr>
              <a:t>a</a:t>
            </a:r>
            <a:r>
              <a:rPr dirty="0" sz="2000" spc="-200">
                <a:latin typeface="Cambria"/>
                <a:cs typeface="Cambria"/>
              </a:rPr>
              <a:t>Ś</a:t>
            </a:r>
            <a:r>
              <a:rPr dirty="0" sz="2000" spc="-165">
                <a:latin typeface="Cambria"/>
                <a:cs typeface="Cambria"/>
              </a:rPr>
              <a:t>e</a:t>
            </a:r>
            <a:r>
              <a:rPr dirty="0" sz="2000" spc="-195">
                <a:latin typeface="Cambria"/>
                <a:cs typeface="Cambria"/>
              </a:rPr>
              <a:t>s</a:t>
            </a:r>
            <a:r>
              <a:rPr dirty="0" sz="2000" spc="-110">
                <a:latin typeface="Cambria"/>
                <a:cs typeface="Cambria"/>
              </a:rPr>
              <a:t>h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B</a:t>
            </a:r>
            <a:r>
              <a:rPr dirty="0" sz="2000" spc="-125">
                <a:latin typeface="Cambria"/>
                <a:cs typeface="Cambria"/>
              </a:rPr>
              <a:t>u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60">
                <a:latin typeface="Cambria"/>
                <a:cs typeface="Cambria"/>
              </a:rPr>
              <a:t>c</a:t>
            </a:r>
            <a:r>
              <a:rPr dirty="0" sz="2000" spc="-110">
                <a:latin typeface="Cambria"/>
                <a:cs typeface="Cambria"/>
              </a:rPr>
              <a:t>h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-80">
                <a:latin typeface="Cambria"/>
                <a:cs typeface="Cambria"/>
              </a:rPr>
              <a:t>ani</a:t>
            </a:r>
            <a:r>
              <a:rPr dirty="0" sz="2000" spc="30">
                <a:latin typeface="Cambria"/>
                <a:cs typeface="Cambria"/>
              </a:rPr>
              <a:t>,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215">
                <a:latin typeface="Cambria"/>
                <a:cs typeface="Cambria"/>
              </a:rPr>
              <a:t>C</a:t>
            </a:r>
            <a:r>
              <a:rPr dirty="0" sz="2000" spc="55">
                <a:latin typeface="Cambria"/>
                <a:cs typeface="Cambria"/>
              </a:rPr>
              <a:t>FA</a:t>
            </a:r>
            <a:r>
              <a:rPr dirty="0" sz="2000" spc="15">
                <a:latin typeface="Cambria"/>
                <a:cs typeface="Cambria"/>
              </a:rPr>
              <a:t>,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215">
                <a:latin typeface="Cambria"/>
                <a:cs typeface="Cambria"/>
              </a:rPr>
              <a:t>C</a:t>
            </a:r>
            <a:r>
              <a:rPr dirty="0" sz="2000" spc="110">
                <a:latin typeface="Cambria"/>
                <a:cs typeface="Cambria"/>
              </a:rPr>
              <a:t>A</a:t>
            </a:r>
            <a:r>
              <a:rPr dirty="0" sz="2000" spc="50">
                <a:latin typeface="Cambria"/>
                <a:cs typeface="Cambria"/>
              </a:rPr>
              <a:t>I</a:t>
            </a:r>
            <a:r>
              <a:rPr dirty="0" sz="2000" spc="85">
                <a:latin typeface="Cambria"/>
                <a:cs typeface="Cambria"/>
              </a:rPr>
              <a:t>A  </a:t>
            </a:r>
            <a:r>
              <a:rPr dirty="0" sz="2000" spc="-60">
                <a:latin typeface="Cambria"/>
                <a:cs typeface="Cambria"/>
              </a:rPr>
              <a:t>Head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PŚoduct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&amp;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AdvisoŚy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Cambria"/>
              <a:cs typeface="Cambria"/>
            </a:endParaRPr>
          </a:p>
          <a:p>
            <a:pPr marL="12700" marR="870585" indent="-635">
              <a:lnSpc>
                <a:spcPts val="2160"/>
              </a:lnSpc>
            </a:pPr>
            <a:r>
              <a:rPr dirty="0" sz="2000" spc="-55">
                <a:latin typeface="Cambria"/>
                <a:cs typeface="Cambria"/>
              </a:rPr>
              <a:t>Shobit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20">
                <a:latin typeface="Cambria"/>
                <a:cs typeface="Cambria"/>
              </a:rPr>
              <a:t>Gupta,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100">
                <a:latin typeface="Cambria"/>
                <a:cs typeface="Cambria"/>
              </a:rPr>
              <a:t>CFA </a:t>
            </a:r>
            <a:r>
              <a:rPr dirty="0" sz="2000" spc="10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Head</a:t>
            </a:r>
            <a:r>
              <a:rPr dirty="0" sz="2000" spc="-40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Fund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ffianagement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5924" y="2734055"/>
            <a:ext cx="2989580" cy="0"/>
          </a:xfrm>
          <a:custGeom>
            <a:avLst/>
            <a:gdLst/>
            <a:ahLst/>
            <a:cxnLst/>
            <a:rect l="l" t="t" r="r" b="b"/>
            <a:pathLst>
              <a:path w="2989579" h="0">
                <a:moveTo>
                  <a:pt x="0" y="0"/>
                </a:moveTo>
                <a:lnTo>
                  <a:pt x="2989364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4727" y="2032877"/>
            <a:ext cx="275336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5">
                <a:solidFill>
                  <a:srgbClr val="000000"/>
                </a:solidFill>
              </a:rPr>
              <a:t>Table</a:t>
            </a:r>
            <a:r>
              <a:rPr dirty="0" spc="25">
                <a:solidFill>
                  <a:srgbClr val="000000"/>
                </a:solidFill>
              </a:rPr>
              <a:t> </a:t>
            </a:r>
            <a:r>
              <a:rPr dirty="0" spc="-65">
                <a:solidFill>
                  <a:srgbClr val="000000"/>
                </a:solidFill>
              </a:rPr>
              <a:t>of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65">
                <a:solidFill>
                  <a:srgbClr val="000000"/>
                </a:solidFill>
              </a:rPr>
              <a:t>Contents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057519" y="7209917"/>
            <a:ext cx="3232150" cy="3079750"/>
            <a:chOff x="7057519" y="7209917"/>
            <a:chExt cx="3232150" cy="3079750"/>
          </a:xfrm>
        </p:grpSpPr>
        <p:sp>
          <p:nvSpPr>
            <p:cNvPr id="4" name="object 4"/>
            <p:cNvSpPr/>
            <p:nvPr/>
          </p:nvSpPr>
          <p:spPr>
            <a:xfrm>
              <a:off x="7421880" y="7584948"/>
              <a:ext cx="2848610" cy="2682240"/>
            </a:xfrm>
            <a:custGeom>
              <a:avLst/>
              <a:gdLst/>
              <a:ahLst/>
              <a:cxnLst/>
              <a:rect l="l" t="t" r="r" b="b"/>
              <a:pathLst>
                <a:path w="2848609" h="2682240">
                  <a:moveTo>
                    <a:pt x="2848355" y="0"/>
                  </a:moveTo>
                  <a:lnTo>
                    <a:pt x="0" y="2682240"/>
                  </a:lnTo>
                  <a:lnTo>
                    <a:pt x="2848355" y="2682240"/>
                  </a:lnTo>
                  <a:lnTo>
                    <a:pt x="2848355" y="0"/>
                  </a:lnTo>
                  <a:close/>
                </a:path>
              </a:pathLst>
            </a:custGeom>
            <a:solidFill>
              <a:srgbClr val="ACBD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060694" y="7213092"/>
              <a:ext cx="3225800" cy="3073400"/>
            </a:xfrm>
            <a:custGeom>
              <a:avLst/>
              <a:gdLst/>
              <a:ahLst/>
              <a:cxnLst/>
              <a:rect l="l" t="t" r="r" b="b"/>
              <a:pathLst>
                <a:path w="3225800" h="3073400">
                  <a:moveTo>
                    <a:pt x="3225800" y="0"/>
                  </a:moveTo>
                  <a:lnTo>
                    <a:pt x="0" y="3073158"/>
                  </a:lnTo>
                </a:path>
              </a:pathLst>
            </a:custGeom>
            <a:ln w="635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988589" y="3009637"/>
            <a:ext cx="408305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30">
                <a:latin typeface="Cambria"/>
                <a:cs typeface="Cambria"/>
              </a:rPr>
              <a:t>Global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&amp;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Domestic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ffiacŚo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Developments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7864" y="2988512"/>
            <a:ext cx="2324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300">
                <a:latin typeface="Cambria"/>
                <a:cs typeface="Cambria"/>
              </a:rPr>
              <a:t>01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8589" y="3774433"/>
            <a:ext cx="31235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80">
                <a:latin typeface="Cambria"/>
                <a:cs typeface="Cambria"/>
              </a:rPr>
              <a:t>Domestic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ffiacŚo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Developments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6995" y="3777742"/>
            <a:ext cx="2501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29">
                <a:latin typeface="Cambria"/>
                <a:cs typeface="Cambria"/>
              </a:rPr>
              <a:t>02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0706" y="4576388"/>
            <a:ext cx="39014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17550" algn="l"/>
              </a:tabLst>
            </a:pPr>
            <a:r>
              <a:rPr dirty="0" baseline="1388" sz="3000" spc="-367">
                <a:latin typeface="Cambria"/>
                <a:cs typeface="Cambria"/>
              </a:rPr>
              <a:t>03</a:t>
            </a:r>
            <a:r>
              <a:rPr dirty="0" baseline="1388" sz="3000" spc="-367">
                <a:latin typeface="Cambria"/>
                <a:cs typeface="Cambria"/>
              </a:rPr>
              <a:t>	</a:t>
            </a:r>
            <a:r>
              <a:rPr dirty="0" sz="2000" spc="200">
                <a:latin typeface="Cambria"/>
                <a:cs typeface="Cambria"/>
              </a:rPr>
              <a:t>G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95">
                <a:latin typeface="Cambria"/>
                <a:cs typeface="Cambria"/>
              </a:rPr>
              <a:t>ob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E</a:t>
            </a:r>
            <a:r>
              <a:rPr dirty="0" sz="2000" spc="-70">
                <a:latin typeface="Cambria"/>
                <a:cs typeface="Cambria"/>
              </a:rPr>
              <a:t>c</a:t>
            </a:r>
            <a:r>
              <a:rPr dirty="0" sz="2000" spc="-95">
                <a:latin typeface="Cambria"/>
                <a:cs typeface="Cambria"/>
              </a:rPr>
              <a:t>o</a:t>
            </a:r>
            <a:r>
              <a:rPr dirty="0" sz="2000" spc="-105">
                <a:latin typeface="Cambria"/>
                <a:cs typeface="Cambria"/>
              </a:rPr>
              <a:t>n</a:t>
            </a:r>
            <a:r>
              <a:rPr dirty="0" sz="2000" spc="-125">
                <a:latin typeface="Cambria"/>
                <a:cs typeface="Cambria"/>
              </a:rPr>
              <a:t>om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70">
                <a:latin typeface="Cambria"/>
                <a:cs typeface="Cambria"/>
              </a:rPr>
              <a:t>c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55">
                <a:latin typeface="Cambria"/>
                <a:cs typeface="Cambria"/>
              </a:rPr>
              <a:t>D</a:t>
            </a:r>
            <a:r>
              <a:rPr dirty="0" sz="2000" spc="-150">
                <a:latin typeface="Cambria"/>
                <a:cs typeface="Cambria"/>
              </a:rPr>
              <a:t>e</a:t>
            </a:r>
            <a:r>
              <a:rPr dirty="0" sz="2000" spc="-160">
                <a:latin typeface="Cambria"/>
                <a:cs typeface="Cambria"/>
              </a:rPr>
              <a:t>v</a:t>
            </a:r>
            <a:r>
              <a:rPr dirty="0" sz="2000" spc="-100">
                <a:latin typeface="Cambria"/>
                <a:cs typeface="Cambria"/>
              </a:rPr>
              <a:t>el</a:t>
            </a:r>
            <a:r>
              <a:rPr dirty="0" sz="2000" spc="-100">
                <a:latin typeface="Cambria"/>
                <a:cs typeface="Cambria"/>
              </a:rPr>
              <a:t>o</a:t>
            </a:r>
            <a:r>
              <a:rPr dirty="0" sz="2000" spc="-110">
                <a:latin typeface="Cambria"/>
                <a:cs typeface="Cambria"/>
              </a:rPr>
              <a:t>p</a:t>
            </a:r>
            <a:r>
              <a:rPr dirty="0" sz="2000" spc="-145">
                <a:latin typeface="Cambria"/>
                <a:cs typeface="Cambria"/>
              </a:rPr>
              <a:t>m</a:t>
            </a:r>
            <a:r>
              <a:rPr dirty="0" sz="2000" spc="-125">
                <a:latin typeface="Cambria"/>
                <a:cs typeface="Cambria"/>
              </a:rPr>
              <a:t>en</a:t>
            </a:r>
            <a:r>
              <a:rPr dirty="0" sz="2000" spc="-90">
                <a:latin typeface="Cambria"/>
                <a:cs typeface="Cambria"/>
              </a:rPr>
              <a:t>ts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21653" y="5413464"/>
            <a:ext cx="164846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60">
                <a:latin typeface="Cambria"/>
                <a:cs typeface="Cambria"/>
              </a:rPr>
              <a:t>ffia</a:t>
            </a:r>
            <a:r>
              <a:rPr dirty="0" sz="2000" spc="-280">
                <a:latin typeface="Cambria"/>
                <a:cs typeface="Cambria"/>
              </a:rPr>
              <a:t>Ś</a:t>
            </a:r>
            <a:r>
              <a:rPr dirty="0" sz="2000" spc="-65">
                <a:latin typeface="Cambria"/>
                <a:cs typeface="Cambria"/>
              </a:rPr>
              <a:t>k</a:t>
            </a:r>
            <a:r>
              <a:rPr dirty="0" sz="2000" spc="-85">
                <a:latin typeface="Cambria"/>
                <a:cs typeface="Cambria"/>
              </a:rPr>
              <a:t>et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225">
                <a:latin typeface="Cambria"/>
                <a:cs typeface="Cambria"/>
              </a:rPr>
              <a:t>O</a:t>
            </a:r>
            <a:r>
              <a:rPr dirty="0" sz="2000" spc="-125">
                <a:latin typeface="Cambria"/>
                <a:cs typeface="Cambria"/>
              </a:rPr>
              <a:t>u</a:t>
            </a:r>
            <a:r>
              <a:rPr dirty="0" sz="2000" spc="-15">
                <a:latin typeface="Cambria"/>
                <a:cs typeface="Cambria"/>
              </a:rPr>
              <a:t>tl</a:t>
            </a:r>
            <a:r>
              <a:rPr dirty="0" sz="2000" spc="-110">
                <a:latin typeface="Cambria"/>
                <a:cs typeface="Cambria"/>
              </a:rPr>
              <a:t>o</a:t>
            </a:r>
            <a:r>
              <a:rPr dirty="0" sz="2000" spc="-120">
                <a:latin typeface="Cambria"/>
                <a:cs typeface="Cambria"/>
              </a:rPr>
              <a:t>o</a:t>
            </a:r>
            <a:r>
              <a:rPr dirty="0" sz="2000" spc="-65">
                <a:latin typeface="Cambria"/>
                <a:cs typeface="Cambria"/>
              </a:rPr>
              <a:t>k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1141" y="5409138"/>
            <a:ext cx="26289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80">
                <a:latin typeface="Cambria"/>
                <a:cs typeface="Cambria"/>
              </a:rPr>
              <a:t>04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87907" y="6235016"/>
            <a:ext cx="2520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20">
                <a:latin typeface="Cambria"/>
                <a:cs typeface="Cambria"/>
              </a:rPr>
              <a:t>05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95693" y="6258940"/>
            <a:ext cx="28936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>
                <a:latin typeface="Cambria"/>
                <a:cs typeface="Cambria"/>
              </a:rPr>
              <a:t>D</a:t>
            </a:r>
            <a:r>
              <a:rPr dirty="0" sz="2000" spc="-75">
                <a:latin typeface="Cambria"/>
                <a:cs typeface="Cambria"/>
              </a:rPr>
              <a:t>i</a:t>
            </a:r>
            <a:r>
              <a:rPr dirty="0" sz="2000" spc="-125">
                <a:latin typeface="Cambria"/>
                <a:cs typeface="Cambria"/>
              </a:rPr>
              <a:t>s</a:t>
            </a:r>
            <a:r>
              <a:rPr dirty="0" sz="2000" spc="-50">
                <a:latin typeface="Cambria"/>
                <a:cs typeface="Cambria"/>
              </a:rPr>
              <a:t>cl</a:t>
            </a:r>
            <a:r>
              <a:rPr dirty="0" sz="2000" spc="-114">
                <a:latin typeface="Cambria"/>
                <a:cs typeface="Cambria"/>
              </a:rPr>
              <a:t>aime</a:t>
            </a:r>
            <a:r>
              <a:rPr dirty="0" sz="2000" spc="-280">
                <a:latin typeface="Cambria"/>
                <a:cs typeface="Cambria"/>
              </a:rPr>
              <a:t>Ś</a:t>
            </a:r>
            <a:r>
              <a:rPr dirty="0" sz="2000" spc="-185">
                <a:latin typeface="Cambria"/>
                <a:cs typeface="Cambria"/>
              </a:rPr>
              <a:t>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85">
                <a:latin typeface="Cambria"/>
                <a:cs typeface="Cambria"/>
              </a:rPr>
              <a:t>R</a:t>
            </a:r>
            <a:r>
              <a:rPr dirty="0" sz="2000" spc="-75">
                <a:latin typeface="Cambria"/>
                <a:cs typeface="Cambria"/>
              </a:rPr>
              <a:t>i</a:t>
            </a:r>
            <a:r>
              <a:rPr dirty="0" sz="2000" spc="-125">
                <a:latin typeface="Cambria"/>
                <a:cs typeface="Cambria"/>
              </a:rPr>
              <a:t>s</a:t>
            </a:r>
            <a:r>
              <a:rPr dirty="0" sz="2000" spc="-65">
                <a:latin typeface="Cambria"/>
                <a:cs typeface="Cambria"/>
              </a:rPr>
              <a:t>k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F</a:t>
            </a:r>
            <a:r>
              <a:rPr dirty="0" sz="2000" spc="-70">
                <a:latin typeface="Cambria"/>
                <a:cs typeface="Cambria"/>
              </a:rPr>
              <a:t>act</a:t>
            </a:r>
            <a:r>
              <a:rPr dirty="0" sz="2000" spc="-110">
                <a:latin typeface="Cambria"/>
                <a:cs typeface="Cambria"/>
              </a:rPr>
              <a:t>o</a:t>
            </a:r>
            <a:r>
              <a:rPr dirty="0" sz="2000" spc="-280">
                <a:latin typeface="Cambria"/>
                <a:cs typeface="Cambria"/>
              </a:rPr>
              <a:t>Ś</a:t>
            </a:r>
            <a:r>
              <a:rPr dirty="0" sz="2000" spc="-185">
                <a:latin typeface="Cambria"/>
                <a:cs typeface="Cambria"/>
              </a:rPr>
              <a:t>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80017" y="7034426"/>
            <a:ext cx="281368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3265" algn="l"/>
              </a:tabLst>
            </a:pPr>
            <a:r>
              <a:rPr dirty="0" sz="2000" spc="-165">
                <a:latin typeface="Cambria"/>
                <a:cs typeface="Cambria"/>
              </a:rPr>
              <a:t>06	</a:t>
            </a:r>
            <a:r>
              <a:rPr dirty="0" baseline="2777" sz="3000" spc="-37">
                <a:latin typeface="Cambria"/>
                <a:cs typeface="Cambria"/>
              </a:rPr>
              <a:t>Contact</a:t>
            </a:r>
            <a:r>
              <a:rPr dirty="0" baseline="2777" sz="3000" spc="-127">
                <a:latin typeface="Cambria"/>
                <a:cs typeface="Cambria"/>
              </a:rPr>
              <a:t> InfoŚmation</a:t>
            </a:r>
            <a:endParaRPr baseline="2777" sz="30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95144" y="2624327"/>
            <a:ext cx="3783965" cy="0"/>
          </a:xfrm>
          <a:custGeom>
            <a:avLst/>
            <a:gdLst/>
            <a:ahLst/>
            <a:cxnLst/>
            <a:rect l="l" t="t" r="r" b="b"/>
            <a:pathLst>
              <a:path w="3783965" h="0">
                <a:moveTo>
                  <a:pt x="0" y="0"/>
                </a:moveTo>
                <a:lnTo>
                  <a:pt x="3783761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388" y="847007"/>
            <a:ext cx="62337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>
                <a:solidFill>
                  <a:srgbClr val="000000"/>
                </a:solidFill>
              </a:rPr>
              <a:t>Global</a:t>
            </a:r>
            <a:r>
              <a:rPr dirty="0" spc="70">
                <a:solidFill>
                  <a:srgbClr val="000000"/>
                </a:solidFill>
              </a:rPr>
              <a:t> </a:t>
            </a:r>
            <a:r>
              <a:rPr dirty="0" spc="10">
                <a:solidFill>
                  <a:srgbClr val="000000"/>
                </a:solidFill>
              </a:rPr>
              <a:t>&amp;</a:t>
            </a:r>
            <a:r>
              <a:rPr dirty="0" spc="120">
                <a:solidFill>
                  <a:srgbClr val="000000"/>
                </a:solidFill>
              </a:rPr>
              <a:t> </a:t>
            </a:r>
            <a:r>
              <a:rPr dirty="0" spc="-105">
                <a:solidFill>
                  <a:srgbClr val="000000"/>
                </a:solidFill>
              </a:rPr>
              <a:t>Domestic</a:t>
            </a:r>
            <a:r>
              <a:rPr dirty="0" spc="70">
                <a:solidFill>
                  <a:srgbClr val="000000"/>
                </a:solidFill>
              </a:rPr>
              <a:t> </a:t>
            </a:r>
            <a:r>
              <a:rPr dirty="0" spc="-125">
                <a:solidFill>
                  <a:srgbClr val="000000"/>
                </a:solidFill>
              </a:rPr>
              <a:t>ffiacŚo</a:t>
            </a:r>
            <a:r>
              <a:rPr dirty="0" spc="85">
                <a:solidFill>
                  <a:srgbClr val="000000"/>
                </a:solidFill>
              </a:rPr>
              <a:t> </a:t>
            </a:r>
            <a:r>
              <a:rPr dirty="0" spc="-130">
                <a:solidFill>
                  <a:srgbClr val="000000"/>
                </a:solidFill>
              </a:rPr>
              <a:t>Developments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7378" y="1685231"/>
            <a:ext cx="251650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80">
                <a:latin typeface="Cambria"/>
                <a:cs typeface="Cambria"/>
              </a:rPr>
              <a:t>ffiajoŚ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ffiaŚket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IndicatoŚs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91184" y="2173253"/>
          <a:ext cx="9160510" cy="3491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3440"/>
                <a:gridCol w="2922905"/>
                <a:gridCol w="2834639"/>
              </a:tblGrid>
              <a:tr h="323215">
                <a:tc>
                  <a:txBody>
                    <a:bodyPr/>
                    <a:lstStyle/>
                    <a:p>
                      <a:pPr marL="1262380">
                        <a:lnSpc>
                          <a:spcPts val="2355"/>
                        </a:lnSpc>
                      </a:pPr>
                      <a:r>
                        <a:rPr dirty="0" sz="2000" spc="-12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PaŚticulaŚs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11225">
                        <a:lnSpc>
                          <a:spcPts val="2355"/>
                        </a:lnSpc>
                      </a:pPr>
                      <a:r>
                        <a:rPr dirty="0" sz="2000" spc="-16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29-Sep-23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3455">
                        <a:lnSpc>
                          <a:spcPts val="2355"/>
                        </a:lnSpc>
                      </a:pPr>
                      <a:r>
                        <a:rPr dirty="0" sz="2000" spc="-14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31-Oct-23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C7C30"/>
                    </a:solidFill>
                  </a:tcPr>
                </a:tc>
              </a:tr>
              <a:tr h="313689">
                <a:tc>
                  <a:txBody>
                    <a:bodyPr/>
                    <a:lstStyle/>
                    <a:p>
                      <a:pPr marL="68580">
                        <a:lnSpc>
                          <a:spcPts val="2305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nd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ia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z="20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c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ts val="2305"/>
                        </a:lnSpc>
                      </a:pPr>
                      <a:r>
                        <a:rPr dirty="0" sz="2000" spc="-220">
                          <a:latin typeface="Cambria"/>
                          <a:cs typeface="Cambria"/>
                        </a:rPr>
                        <a:t>7.22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069">
                        <a:lnSpc>
                          <a:spcPts val="2305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7.36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68580">
                        <a:lnSpc>
                          <a:spcPts val="2330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nd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ia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z="20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SU</a:t>
                      </a:r>
                      <a:r>
                        <a:rPr dirty="0" sz="20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nd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ts val="2330"/>
                        </a:lnSpc>
                      </a:pPr>
                      <a:r>
                        <a:rPr dirty="0" sz="2000" spc="-165">
                          <a:latin typeface="Cambria"/>
                          <a:cs typeface="Cambria"/>
                        </a:rPr>
                        <a:t>7.64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705">
                        <a:lnSpc>
                          <a:spcPts val="2330"/>
                        </a:lnSpc>
                      </a:pPr>
                      <a:r>
                        <a:rPr dirty="0" sz="2000" spc="-175">
                          <a:latin typeface="Cambria"/>
                          <a:cs typeface="Cambria"/>
                        </a:rPr>
                        <a:t>7.76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69215">
                        <a:lnSpc>
                          <a:spcPts val="2330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z="20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20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Śy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0970">
                        <a:lnSpc>
                          <a:spcPts val="2330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4.57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705">
                        <a:lnSpc>
                          <a:spcPts val="2330"/>
                        </a:lnSpc>
                      </a:pPr>
                      <a:r>
                        <a:rPr dirty="0" sz="2000" spc="-185">
                          <a:latin typeface="Cambria"/>
                          <a:cs typeface="Cambria"/>
                        </a:rPr>
                        <a:t>4.93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69215">
                        <a:lnSpc>
                          <a:spcPts val="2330"/>
                        </a:lnSpc>
                      </a:pPr>
                      <a:r>
                        <a:rPr dirty="0" sz="2000" spc="-10">
                          <a:latin typeface="Cambria"/>
                          <a:cs typeface="Cambria"/>
                        </a:rPr>
                        <a:t>RBI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70">
                          <a:latin typeface="Cambria"/>
                          <a:cs typeface="Cambria"/>
                        </a:rPr>
                        <a:t>Repo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5">
                          <a:latin typeface="Cambria"/>
                          <a:cs typeface="Cambria"/>
                        </a:rPr>
                        <a:t>Rate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ts val="2330"/>
                        </a:lnSpc>
                      </a:pPr>
                      <a:r>
                        <a:rPr dirty="0" sz="2000" spc="-160">
                          <a:latin typeface="Cambria"/>
                          <a:cs typeface="Cambria"/>
                        </a:rPr>
                        <a:t>6.50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3340">
                        <a:lnSpc>
                          <a:spcPts val="2330"/>
                        </a:lnSpc>
                      </a:pPr>
                      <a:r>
                        <a:rPr dirty="0" sz="2000" spc="-160">
                          <a:latin typeface="Cambria"/>
                          <a:cs typeface="Cambria"/>
                        </a:rPr>
                        <a:t>6.50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69215">
                        <a:lnSpc>
                          <a:spcPts val="2330"/>
                        </a:lnSpc>
                        <a:tabLst>
                          <a:tab pos="899794" algn="l"/>
                        </a:tabLst>
                      </a:pPr>
                      <a:r>
                        <a:rPr dirty="0" sz="2000" spc="-35">
                          <a:latin typeface="Cambria"/>
                          <a:cs typeface="Cambria"/>
                        </a:rPr>
                        <a:t>USD/I	</a:t>
                      </a:r>
                      <a:r>
                        <a:rPr dirty="0" sz="2000" spc="90">
                          <a:latin typeface="Cambria"/>
                          <a:cs typeface="Cambria"/>
                        </a:rPr>
                        <a:t>R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4780">
                        <a:lnSpc>
                          <a:spcPts val="2330"/>
                        </a:lnSpc>
                      </a:pPr>
                      <a:r>
                        <a:rPr dirty="0" sz="2000" spc="-170">
                          <a:latin typeface="Cambria"/>
                          <a:cs typeface="Cambria"/>
                        </a:rPr>
                        <a:t>83.04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0">
                        <a:lnSpc>
                          <a:spcPts val="2330"/>
                        </a:lnSpc>
                      </a:pPr>
                      <a:r>
                        <a:rPr dirty="0" sz="2000" spc="-225">
                          <a:latin typeface="Cambria"/>
                          <a:cs typeface="Cambria"/>
                        </a:rPr>
                        <a:t>83.23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69215">
                        <a:lnSpc>
                          <a:spcPts val="2330"/>
                        </a:lnSpc>
                      </a:pPr>
                      <a:r>
                        <a:rPr dirty="0" sz="2000" spc="-15">
                          <a:latin typeface="Cambria"/>
                          <a:cs typeface="Cambria"/>
                        </a:rPr>
                        <a:t>EUR/USD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ts val="2330"/>
                        </a:lnSpc>
                      </a:pPr>
                      <a:r>
                        <a:rPr dirty="0" sz="2000" spc="-215">
                          <a:latin typeface="Cambria"/>
                          <a:cs typeface="Cambria"/>
                        </a:rPr>
                        <a:t>1.0569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069">
                        <a:lnSpc>
                          <a:spcPts val="2330"/>
                        </a:lnSpc>
                      </a:pPr>
                      <a:r>
                        <a:rPr dirty="0" sz="2000" spc="-250">
                          <a:latin typeface="Cambria"/>
                          <a:cs typeface="Cambria"/>
                        </a:rPr>
                        <a:t>1.0573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69215">
                        <a:lnSpc>
                          <a:spcPts val="2330"/>
                        </a:lnSpc>
                      </a:pPr>
                      <a:r>
                        <a:rPr dirty="0" sz="2000" spc="95">
                          <a:latin typeface="Cambria"/>
                          <a:cs typeface="Cambria"/>
                        </a:rPr>
                        <a:t>DXY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ts val="2330"/>
                        </a:lnSpc>
                      </a:pPr>
                      <a:r>
                        <a:rPr dirty="0" sz="2000" spc="-260">
                          <a:latin typeface="Cambria"/>
                          <a:cs typeface="Cambria"/>
                        </a:rPr>
                        <a:t>106.21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069">
                        <a:lnSpc>
                          <a:spcPts val="2330"/>
                        </a:lnSpc>
                      </a:pPr>
                      <a:r>
                        <a:rPr dirty="0" sz="2000" spc="-229">
                          <a:latin typeface="Cambria"/>
                          <a:cs typeface="Cambria"/>
                        </a:rPr>
                        <a:t>106.73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254000">
                        <a:lnSpc>
                          <a:spcPts val="2330"/>
                        </a:lnSpc>
                      </a:pPr>
                      <a:r>
                        <a:rPr dirty="0" sz="2000" spc="-35">
                          <a:latin typeface="Cambria"/>
                          <a:cs typeface="Cambria"/>
                        </a:rPr>
                        <a:t>ifty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4090">
                        <a:lnSpc>
                          <a:spcPts val="2330"/>
                        </a:lnSpc>
                      </a:pPr>
                      <a:r>
                        <a:rPr dirty="0" sz="2000" spc="-225">
                          <a:latin typeface="Cambria"/>
                          <a:cs typeface="Cambria"/>
                        </a:rPr>
                        <a:t>19638.30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7269">
                        <a:lnSpc>
                          <a:spcPts val="2330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19079.60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69215">
                        <a:lnSpc>
                          <a:spcPts val="2330"/>
                        </a:lnSpc>
                      </a:pPr>
                      <a:r>
                        <a:rPr dirty="0" sz="200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(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/b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el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)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ts val="2330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92.20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0">
                        <a:lnSpc>
                          <a:spcPts val="2330"/>
                        </a:lnSpc>
                      </a:pPr>
                      <a:r>
                        <a:rPr dirty="0" sz="2000" spc="-235">
                          <a:latin typeface="Cambria"/>
                          <a:cs typeface="Cambria"/>
                        </a:rPr>
                        <a:t>85.51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6864">
                <a:tc>
                  <a:txBody>
                    <a:bodyPr/>
                    <a:lstStyle/>
                    <a:p>
                      <a:pPr marL="69215">
                        <a:lnSpc>
                          <a:spcPts val="2330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ol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(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/O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z)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ts val="2330"/>
                        </a:lnSpc>
                      </a:pPr>
                      <a:r>
                        <a:rPr dirty="0" sz="2000" spc="-210">
                          <a:latin typeface="Cambria"/>
                          <a:cs typeface="Cambria"/>
                        </a:rPr>
                        <a:t>1848.63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0">
                        <a:lnSpc>
                          <a:spcPts val="2330"/>
                        </a:lnSpc>
                      </a:pPr>
                      <a:r>
                        <a:rPr dirty="0" sz="2000" spc="-190">
                          <a:latin typeface="Cambria"/>
                          <a:cs typeface="Cambria"/>
                        </a:rPr>
                        <a:t>1986.04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19579" y="3844179"/>
            <a:ext cx="171449" cy="1682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3408" y="4794767"/>
            <a:ext cx="171449" cy="1682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27378" y="6025875"/>
            <a:ext cx="222631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70">
                <a:latin typeface="Cambria"/>
                <a:cs typeface="Cambria"/>
              </a:rPr>
              <a:t>Domestic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ffiacŚo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Data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09598" y="6491112"/>
          <a:ext cx="9160510" cy="3435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4070"/>
                <a:gridCol w="2780665"/>
                <a:gridCol w="3016885"/>
              </a:tblGrid>
              <a:tr h="328498">
                <a:tc>
                  <a:txBody>
                    <a:bodyPr/>
                    <a:lstStyle/>
                    <a:p>
                      <a:pPr algn="ctr" marR="635">
                        <a:lnSpc>
                          <a:spcPts val="2380"/>
                        </a:lnSpc>
                      </a:pPr>
                      <a:r>
                        <a:rPr dirty="0" sz="2000" spc="-12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PaŚticulaŚs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97790">
                        <a:lnSpc>
                          <a:spcPts val="2380"/>
                        </a:lnSpc>
                      </a:pPr>
                      <a:r>
                        <a:rPr dirty="0" sz="2000" spc="-3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Aug</a:t>
                      </a:r>
                      <a:r>
                        <a:rPr dirty="0" sz="2000" spc="-4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27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2023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8900">
                        <a:lnSpc>
                          <a:spcPts val="2380"/>
                        </a:lnSpc>
                      </a:pPr>
                      <a:r>
                        <a:rPr dirty="0" sz="2000" spc="-7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Sept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27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2023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C7C30"/>
                    </a:solidFill>
                  </a:tcPr>
                </a:tc>
              </a:tr>
              <a:tr h="440632">
                <a:tc>
                  <a:txBody>
                    <a:bodyPr/>
                    <a:lstStyle/>
                    <a:p>
                      <a:pPr marL="67945">
                        <a:lnSpc>
                          <a:spcPts val="2305"/>
                        </a:lnSpc>
                      </a:pPr>
                      <a:r>
                        <a:rPr dirty="0" sz="2000" spc="55">
                          <a:latin typeface="Cambria"/>
                          <a:cs typeface="Cambria"/>
                        </a:rPr>
                        <a:t>CPI</a:t>
                      </a:r>
                      <a:r>
                        <a:rPr dirty="0" sz="20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63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6520">
                        <a:lnSpc>
                          <a:spcPts val="2305"/>
                        </a:lnSpc>
                      </a:pPr>
                      <a:r>
                        <a:rPr dirty="0" sz="2000" spc="-165">
                          <a:latin typeface="Cambria"/>
                          <a:cs typeface="Cambria"/>
                        </a:rPr>
                        <a:t>6.83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265">
                        <a:lnSpc>
                          <a:spcPts val="2305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5.02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443809">
                <a:tc>
                  <a:txBody>
                    <a:bodyPr/>
                    <a:lstStyle/>
                    <a:p>
                      <a:pPr marL="68580">
                        <a:lnSpc>
                          <a:spcPts val="2330"/>
                        </a:lnSpc>
                      </a:pPr>
                      <a:r>
                        <a:rPr dirty="0" sz="2000" spc="-15">
                          <a:latin typeface="Cambria"/>
                          <a:cs typeface="Cambria"/>
                        </a:rPr>
                        <a:t>IIP </a:t>
                      </a:r>
                      <a:r>
                        <a:rPr dirty="0" sz="2000" spc="-63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0">
                        <a:lnSpc>
                          <a:spcPts val="2330"/>
                        </a:lnSpc>
                      </a:pPr>
                      <a:r>
                        <a:rPr dirty="0" sz="2000" spc="-240">
                          <a:latin typeface="Cambria"/>
                          <a:cs typeface="Cambria"/>
                        </a:rPr>
                        <a:t>10.3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7630">
                        <a:lnSpc>
                          <a:spcPts val="2330"/>
                        </a:lnSpc>
                      </a:pPr>
                      <a:r>
                        <a:rPr dirty="0" sz="2000">
                          <a:latin typeface="Cambria"/>
                          <a:cs typeface="Cambria"/>
                        </a:rPr>
                        <a:t>-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443807">
                <a:tc>
                  <a:txBody>
                    <a:bodyPr/>
                    <a:lstStyle/>
                    <a:p>
                      <a:pPr marL="68580">
                        <a:lnSpc>
                          <a:spcPts val="2330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ts val="2330"/>
                        </a:lnSpc>
                      </a:pPr>
                      <a:r>
                        <a:rPr dirty="0" sz="2000" spc="-270">
                          <a:latin typeface="Cambria"/>
                          <a:cs typeface="Cambria"/>
                        </a:rPr>
                        <a:t>12.5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6995">
                        <a:lnSpc>
                          <a:spcPts val="2330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8.1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443807">
                <a:tc>
                  <a:txBody>
                    <a:bodyPr/>
                    <a:lstStyle/>
                    <a:p>
                      <a:pPr marL="68580">
                        <a:lnSpc>
                          <a:spcPts val="2330"/>
                        </a:lnSpc>
                      </a:pPr>
                      <a:r>
                        <a:rPr dirty="0" sz="2000">
                          <a:latin typeface="Cambria"/>
                          <a:cs typeface="Cambria"/>
                        </a:rPr>
                        <a:t>ffi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anu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fact</a:t>
                      </a:r>
                      <a:r>
                        <a:rPr dirty="0" sz="2000" spc="-10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ing</a:t>
                      </a:r>
                      <a:r>
                        <a:rPr dirty="0" sz="20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ffi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0">
                        <a:lnSpc>
                          <a:spcPts val="2330"/>
                        </a:lnSpc>
                      </a:pPr>
                      <a:r>
                        <a:rPr dirty="0" sz="2000" spc="-155">
                          <a:latin typeface="Cambria"/>
                          <a:cs typeface="Cambria"/>
                        </a:rPr>
                        <a:t>58.6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265">
                        <a:lnSpc>
                          <a:spcPts val="2330"/>
                        </a:lnSpc>
                      </a:pPr>
                      <a:r>
                        <a:rPr dirty="0" sz="2000" spc="-215">
                          <a:latin typeface="Cambria"/>
                          <a:cs typeface="Cambria"/>
                        </a:rPr>
                        <a:t>57.5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443807">
                <a:tc>
                  <a:txBody>
                    <a:bodyPr/>
                    <a:lstStyle/>
                    <a:p>
                      <a:pPr marL="68580">
                        <a:lnSpc>
                          <a:spcPts val="2335"/>
                        </a:lnSpc>
                      </a:pPr>
                      <a:r>
                        <a:rPr dirty="0" sz="200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v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es</a:t>
                      </a:r>
                      <a:r>
                        <a:rPr dirty="0" sz="20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ffiI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4615">
                        <a:lnSpc>
                          <a:spcPts val="2335"/>
                        </a:lnSpc>
                      </a:pPr>
                      <a:r>
                        <a:rPr dirty="0" sz="2000" spc="-200">
                          <a:latin typeface="Cambria"/>
                          <a:cs typeface="Cambria"/>
                        </a:rPr>
                        <a:t>60.1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7630">
                        <a:lnSpc>
                          <a:spcPts val="2335"/>
                        </a:lnSpc>
                      </a:pPr>
                      <a:r>
                        <a:rPr dirty="0" sz="2000" spc="-200">
                          <a:latin typeface="Cambria"/>
                          <a:cs typeface="Cambria"/>
                        </a:rPr>
                        <a:t>61.0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443807">
                <a:tc>
                  <a:txBody>
                    <a:bodyPr/>
                    <a:lstStyle/>
                    <a:p>
                      <a:pPr marL="69215">
                        <a:lnSpc>
                          <a:spcPts val="2335"/>
                        </a:lnSpc>
                      </a:pPr>
                      <a:r>
                        <a:rPr dirty="0" sz="20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Ś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ad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ficit</a:t>
                      </a:r>
                      <a:r>
                        <a:rPr dirty="0" sz="20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SD</a:t>
                      </a:r>
                      <a:r>
                        <a:rPr dirty="0" sz="20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n.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885">
                        <a:lnSpc>
                          <a:spcPts val="2335"/>
                        </a:lnSpc>
                      </a:pPr>
                      <a:r>
                        <a:rPr dirty="0" sz="2000" spc="-170">
                          <a:latin typeface="Cambria"/>
                          <a:cs typeface="Cambria"/>
                        </a:rPr>
                        <a:t>-24.20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265">
                        <a:lnSpc>
                          <a:spcPts val="2335"/>
                        </a:lnSpc>
                      </a:pPr>
                      <a:r>
                        <a:rPr dirty="0" sz="2000" spc="-210">
                          <a:latin typeface="Cambria"/>
                          <a:cs typeface="Cambria"/>
                        </a:rPr>
                        <a:t>-19.37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443807">
                <a:tc>
                  <a:txBody>
                    <a:bodyPr/>
                    <a:lstStyle/>
                    <a:p>
                      <a:pPr marL="69215">
                        <a:lnSpc>
                          <a:spcPts val="2335"/>
                        </a:lnSpc>
                      </a:pPr>
                      <a:r>
                        <a:rPr dirty="0" sz="20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em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oy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5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te</a:t>
                      </a:r>
                      <a:r>
                        <a:rPr dirty="0" sz="20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>
                          <a:latin typeface="Cambria"/>
                          <a:cs typeface="Cambria"/>
                        </a:rPr>
                        <a:t>%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EC7C30"/>
                      </a:solidFill>
                      <a:prstDash val="solid"/>
                    </a:lnL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ts val="2335"/>
                        </a:lnSpc>
                      </a:pPr>
                      <a:r>
                        <a:rPr dirty="0" sz="2000" spc="-195">
                          <a:latin typeface="Cambria"/>
                          <a:cs typeface="Cambria"/>
                        </a:rPr>
                        <a:t>8.1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5090">
                        <a:lnSpc>
                          <a:spcPts val="2335"/>
                        </a:lnSpc>
                      </a:pPr>
                      <a:r>
                        <a:rPr dirty="0" sz="2000" spc="-235">
                          <a:latin typeface="Cambria"/>
                          <a:cs typeface="Cambria"/>
                        </a:rPr>
                        <a:t>7.1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EC7C30"/>
                      </a:solidFill>
                      <a:prstDash val="solid"/>
                    </a:lnR>
                    <a:lnT w="6350">
                      <a:solidFill>
                        <a:srgbClr val="EC7C30"/>
                      </a:solidFill>
                      <a:prstDash val="solid"/>
                    </a:lnT>
                    <a:lnB w="635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694944" y="1374647"/>
            <a:ext cx="2849245" cy="0"/>
          </a:xfrm>
          <a:custGeom>
            <a:avLst/>
            <a:gdLst/>
            <a:ahLst/>
            <a:cxnLst/>
            <a:rect l="l" t="t" r="r" b="b"/>
            <a:pathLst>
              <a:path w="2849245" h="0">
                <a:moveTo>
                  <a:pt x="0" y="0"/>
                </a:moveTo>
                <a:lnTo>
                  <a:pt x="2848940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388" y="812183"/>
            <a:ext cx="47612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>
                <a:solidFill>
                  <a:srgbClr val="000000"/>
                </a:solidFill>
              </a:rPr>
              <a:t>Domestic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25">
                <a:solidFill>
                  <a:srgbClr val="000000"/>
                </a:solidFill>
              </a:rPr>
              <a:t>ffiacŚo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30">
                <a:solidFill>
                  <a:srgbClr val="000000"/>
                </a:solidFill>
              </a:rPr>
              <a:t>Developments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2820" y="4902972"/>
            <a:ext cx="171449" cy="1682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513" y="5207772"/>
            <a:ext cx="171449" cy="16827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48388" y="1546997"/>
            <a:ext cx="9081135" cy="72396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00000"/>
              </a:lnSpc>
              <a:spcBef>
                <a:spcPts val="100"/>
              </a:spcBef>
            </a:pPr>
            <a:r>
              <a:rPr dirty="0" sz="2000" spc="-114" i="1">
                <a:latin typeface="Cambria"/>
                <a:cs typeface="Cambria"/>
              </a:rPr>
              <a:t>Collective </a:t>
            </a:r>
            <a:r>
              <a:rPr dirty="0" sz="2000" spc="-170" i="1">
                <a:latin typeface="Cambria"/>
                <a:cs typeface="Cambria"/>
              </a:rPr>
              <a:t>optimism</a:t>
            </a:r>
            <a:r>
              <a:rPr dirty="0" sz="2000" spc="-165" i="1">
                <a:latin typeface="Cambria"/>
                <a:cs typeface="Cambria"/>
              </a:rPr>
              <a:t> </a:t>
            </a:r>
            <a:r>
              <a:rPr dirty="0" sz="2000" spc="-180" i="1">
                <a:latin typeface="Cambria"/>
                <a:cs typeface="Cambria"/>
              </a:rPr>
              <a:t>as</a:t>
            </a:r>
            <a:r>
              <a:rPr dirty="0" sz="2000" spc="-175" i="1">
                <a:latin typeface="Cambria"/>
                <a:cs typeface="Cambria"/>
              </a:rPr>
              <a:t> </a:t>
            </a:r>
            <a:r>
              <a:rPr dirty="0" sz="2000" spc="-180" i="1">
                <a:latin typeface="Cambria"/>
                <a:cs typeface="Cambria"/>
              </a:rPr>
              <a:t>the</a:t>
            </a:r>
            <a:r>
              <a:rPr dirty="0" sz="2000" spc="-175" i="1">
                <a:latin typeface="Cambria"/>
                <a:cs typeface="Cambria"/>
              </a:rPr>
              <a:t> </a:t>
            </a:r>
            <a:r>
              <a:rPr dirty="0" sz="2000" spc="-190" i="1">
                <a:latin typeface="Cambria"/>
                <a:cs typeface="Cambria"/>
              </a:rPr>
              <a:t>economy</a:t>
            </a:r>
            <a:r>
              <a:rPr dirty="0" sz="2000" spc="-185" i="1">
                <a:latin typeface="Cambria"/>
                <a:cs typeface="Cambria"/>
              </a:rPr>
              <a:t> </a:t>
            </a:r>
            <a:r>
              <a:rPr dirty="0" sz="2000" spc="-190" i="1">
                <a:latin typeface="Cambria"/>
                <a:cs typeface="Cambria"/>
              </a:rPr>
              <a:t>heads</a:t>
            </a:r>
            <a:r>
              <a:rPr dirty="0" sz="2000" spc="-185" i="1">
                <a:latin typeface="Cambria"/>
                <a:cs typeface="Cambria"/>
              </a:rPr>
              <a:t> </a:t>
            </a:r>
            <a:r>
              <a:rPr dirty="0" sz="2000" spc="-135" i="1">
                <a:latin typeface="Cambria"/>
                <a:cs typeface="Cambria"/>
              </a:rPr>
              <a:t>into </a:t>
            </a:r>
            <a:r>
              <a:rPr dirty="0" sz="2000" spc="-180" i="1">
                <a:latin typeface="Cambria"/>
                <a:cs typeface="Cambria"/>
              </a:rPr>
              <a:t>the</a:t>
            </a:r>
            <a:r>
              <a:rPr dirty="0" sz="2000" spc="-175" i="1">
                <a:latin typeface="Cambria"/>
                <a:cs typeface="Cambria"/>
              </a:rPr>
              <a:t> </a:t>
            </a:r>
            <a:r>
              <a:rPr dirty="0" sz="2000" spc="-135" i="1">
                <a:latin typeface="Cambria"/>
                <a:cs typeface="Cambria"/>
              </a:rPr>
              <a:t>busy </a:t>
            </a:r>
            <a:r>
              <a:rPr dirty="0" sz="2000" spc="-170" i="1">
                <a:latin typeface="Cambria"/>
                <a:cs typeface="Cambria"/>
              </a:rPr>
              <a:t>fiestival</a:t>
            </a:r>
            <a:r>
              <a:rPr dirty="0" sz="2000" spc="-165" i="1">
                <a:latin typeface="Cambria"/>
                <a:cs typeface="Cambria"/>
              </a:rPr>
              <a:t> </a:t>
            </a:r>
            <a:r>
              <a:rPr dirty="0" sz="2000" spc="-190" i="1">
                <a:latin typeface="Cambria"/>
                <a:cs typeface="Cambria"/>
              </a:rPr>
              <a:t>season</a:t>
            </a:r>
            <a:r>
              <a:rPr dirty="0" sz="2000" spc="-185" i="1">
                <a:latin typeface="Cambria"/>
                <a:cs typeface="Cambria"/>
              </a:rPr>
              <a:t> </a:t>
            </a:r>
            <a:r>
              <a:rPr dirty="0" sz="2000" spc="-110" i="1">
                <a:latin typeface="Cambria"/>
                <a:cs typeface="Cambria"/>
              </a:rPr>
              <a:t>is </a:t>
            </a:r>
            <a:r>
              <a:rPr dirty="0" sz="2000" spc="-200" i="1">
                <a:latin typeface="Cambria"/>
                <a:cs typeface="Cambria"/>
              </a:rPr>
              <a:t>refilected</a:t>
            </a:r>
            <a:r>
              <a:rPr dirty="0" sz="2000" spc="-195" i="1">
                <a:latin typeface="Cambria"/>
                <a:cs typeface="Cambria"/>
              </a:rPr>
              <a:t> </a:t>
            </a:r>
            <a:r>
              <a:rPr dirty="0" sz="2000" spc="-100" i="1">
                <a:latin typeface="Cambria"/>
                <a:cs typeface="Cambria"/>
              </a:rPr>
              <a:t>in </a:t>
            </a:r>
            <a:r>
              <a:rPr dirty="0" sz="2000" spc="-175" i="1">
                <a:latin typeface="Cambria"/>
                <a:cs typeface="Cambria"/>
              </a:rPr>
              <a:t>the</a:t>
            </a:r>
            <a:r>
              <a:rPr dirty="0" sz="2000" spc="90" i="1">
                <a:latin typeface="Cambria"/>
                <a:cs typeface="Cambria"/>
              </a:rPr>
              <a:t> </a:t>
            </a:r>
            <a:r>
              <a:rPr dirty="0" sz="2000" spc="-145" i="1">
                <a:latin typeface="Cambria"/>
                <a:cs typeface="Cambria"/>
              </a:rPr>
              <a:t>latest </a:t>
            </a:r>
            <a:r>
              <a:rPr dirty="0" sz="2000" spc="-175" i="1">
                <a:latin typeface="Cambria"/>
                <a:cs typeface="Cambria"/>
              </a:rPr>
              <a:t>set</a:t>
            </a:r>
            <a:r>
              <a:rPr dirty="0" sz="2000" spc="90" i="1">
                <a:latin typeface="Cambria"/>
                <a:cs typeface="Cambria"/>
              </a:rPr>
              <a:t> </a:t>
            </a:r>
            <a:r>
              <a:rPr dirty="0" sz="2000" spc="-285" i="1">
                <a:latin typeface="Cambria"/>
                <a:cs typeface="Cambria"/>
              </a:rPr>
              <a:t>ofi </a:t>
            </a:r>
            <a:r>
              <a:rPr dirty="0" sz="2000" spc="-280" i="1">
                <a:latin typeface="Cambria"/>
                <a:cs typeface="Cambria"/>
              </a:rPr>
              <a:t> </a:t>
            </a:r>
            <a:r>
              <a:rPr dirty="0" sz="2000" spc="-195" i="1">
                <a:latin typeface="Cambria"/>
                <a:cs typeface="Cambria"/>
              </a:rPr>
              <a:t>macro</a:t>
            </a:r>
            <a:r>
              <a:rPr dirty="0" sz="2000" spc="-190" i="1">
                <a:latin typeface="Cambria"/>
                <a:cs typeface="Cambria"/>
              </a:rPr>
              <a:t> </a:t>
            </a:r>
            <a:r>
              <a:rPr dirty="0" sz="2000" spc="-185" i="1">
                <a:latin typeface="Cambria"/>
                <a:cs typeface="Cambria"/>
              </a:rPr>
              <a:t>numbers</a:t>
            </a:r>
            <a:r>
              <a:rPr dirty="0" sz="2000" spc="-180" i="1">
                <a:latin typeface="Cambria"/>
                <a:cs typeface="Cambria"/>
              </a:rPr>
              <a:t> </a:t>
            </a:r>
            <a:r>
              <a:rPr dirty="0" sz="2000" spc="-135" i="1">
                <a:latin typeface="Cambria"/>
                <a:cs typeface="Cambria"/>
              </a:rPr>
              <a:t>like </a:t>
            </a:r>
            <a:r>
              <a:rPr dirty="0" sz="2000" spc="-180" i="1">
                <a:latin typeface="Cambria"/>
                <a:cs typeface="Cambria"/>
              </a:rPr>
              <a:t>fialling</a:t>
            </a:r>
            <a:r>
              <a:rPr dirty="0" sz="2000" spc="-175" i="1">
                <a:latin typeface="Cambria"/>
                <a:cs typeface="Cambria"/>
              </a:rPr>
              <a:t> </a:t>
            </a:r>
            <a:r>
              <a:rPr dirty="0" sz="2000" spc="-140" i="1">
                <a:latin typeface="Cambria"/>
                <a:cs typeface="Cambria"/>
              </a:rPr>
              <a:t>infilation, </a:t>
            </a:r>
            <a:r>
              <a:rPr dirty="0" sz="2000" spc="-145" i="1">
                <a:latin typeface="Cambria"/>
                <a:cs typeface="Cambria"/>
              </a:rPr>
              <a:t>rising </a:t>
            </a:r>
            <a:r>
              <a:rPr dirty="0" sz="2000" spc="-125" i="1">
                <a:latin typeface="Cambria"/>
                <a:cs typeface="Cambria"/>
              </a:rPr>
              <a:t>industrial </a:t>
            </a:r>
            <a:r>
              <a:rPr dirty="0" sz="2000" spc="-145" i="1">
                <a:latin typeface="Cambria"/>
                <a:cs typeface="Cambria"/>
              </a:rPr>
              <a:t>production, </a:t>
            </a:r>
            <a:r>
              <a:rPr dirty="0" sz="2000" spc="-180" i="1">
                <a:latin typeface="Cambria"/>
                <a:cs typeface="Cambria"/>
              </a:rPr>
              <a:t>lower</a:t>
            </a:r>
            <a:r>
              <a:rPr dirty="0" sz="2000" spc="-175" i="1">
                <a:latin typeface="Cambria"/>
                <a:cs typeface="Cambria"/>
              </a:rPr>
              <a:t> </a:t>
            </a:r>
            <a:r>
              <a:rPr dirty="0" sz="2000" spc="-165" i="1">
                <a:latin typeface="Cambria"/>
                <a:cs typeface="Cambria"/>
              </a:rPr>
              <a:t>unemployment,</a:t>
            </a:r>
            <a:r>
              <a:rPr dirty="0" sz="2000" spc="-160" i="1">
                <a:latin typeface="Cambria"/>
                <a:cs typeface="Cambria"/>
              </a:rPr>
              <a:t> </a:t>
            </a:r>
            <a:r>
              <a:rPr dirty="0" sz="2000" spc="-150" i="1">
                <a:latin typeface="Cambria"/>
                <a:cs typeface="Cambria"/>
              </a:rPr>
              <a:t>buoyant </a:t>
            </a:r>
            <a:r>
              <a:rPr dirty="0" sz="2000" spc="-125" i="1">
                <a:latin typeface="Cambria"/>
                <a:cs typeface="Cambria"/>
              </a:rPr>
              <a:t>tax </a:t>
            </a:r>
            <a:r>
              <a:rPr dirty="0" sz="2000" spc="-120" i="1">
                <a:latin typeface="Cambria"/>
                <a:cs typeface="Cambria"/>
              </a:rPr>
              <a:t> </a:t>
            </a:r>
            <a:r>
              <a:rPr dirty="0" sz="2000" spc="-150" i="1">
                <a:latin typeface="Cambria"/>
                <a:cs typeface="Cambria"/>
              </a:rPr>
              <a:t>revenue,</a:t>
            </a:r>
            <a:r>
              <a:rPr dirty="0" sz="2000" i="1">
                <a:latin typeface="Cambria"/>
                <a:cs typeface="Cambria"/>
              </a:rPr>
              <a:t> </a:t>
            </a:r>
            <a:r>
              <a:rPr dirty="0" sz="2000" spc="-170" i="1">
                <a:latin typeface="Cambria"/>
                <a:cs typeface="Cambria"/>
              </a:rPr>
              <a:t>and</a:t>
            </a:r>
            <a:r>
              <a:rPr dirty="0" sz="2000" spc="15" i="1">
                <a:latin typeface="Cambria"/>
                <a:cs typeface="Cambria"/>
              </a:rPr>
              <a:t> </a:t>
            </a:r>
            <a:r>
              <a:rPr dirty="0" sz="2000" spc="-225" i="1">
                <a:latin typeface="Cambria"/>
                <a:cs typeface="Cambria"/>
              </a:rPr>
              <a:t>good</a:t>
            </a:r>
            <a:r>
              <a:rPr dirty="0" sz="2000" spc="-195" i="1">
                <a:latin typeface="Cambria"/>
                <a:cs typeface="Cambria"/>
              </a:rPr>
              <a:t> </a:t>
            </a:r>
            <a:r>
              <a:rPr dirty="0" sz="2000" spc="-165" i="1">
                <a:latin typeface="Cambria"/>
                <a:cs typeface="Cambria"/>
              </a:rPr>
              <a:t>sectoral</a:t>
            </a:r>
            <a:r>
              <a:rPr dirty="0" sz="2000" i="1">
                <a:latin typeface="Cambria"/>
                <a:cs typeface="Cambria"/>
              </a:rPr>
              <a:t> </a:t>
            </a:r>
            <a:r>
              <a:rPr dirty="0" sz="2000" spc="-170" i="1">
                <a:latin typeface="Cambria"/>
                <a:cs typeface="Cambria"/>
              </a:rPr>
              <a:t>growth.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Cambria"/>
              <a:cs typeface="Cambria"/>
            </a:endParaRPr>
          </a:p>
          <a:p>
            <a:pPr algn="just" marL="355600" marR="5715" indent="-342900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dirty="0" sz="2000" spc="-50">
                <a:latin typeface="Cambria"/>
                <a:cs typeface="Cambria"/>
              </a:rPr>
              <a:t>G-sec</a:t>
            </a:r>
            <a:r>
              <a:rPr dirty="0" sz="2000" spc="-4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yields</a:t>
            </a:r>
            <a:r>
              <a:rPr dirty="0" sz="2000" spc="-100">
                <a:latin typeface="Cambria"/>
                <a:cs typeface="Cambria"/>
              </a:rPr>
              <a:t> jump</a:t>
            </a:r>
            <a:r>
              <a:rPr dirty="0" sz="2000" spc="-9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afteŚ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0">
                <a:latin typeface="Cambria"/>
                <a:cs typeface="Cambria"/>
              </a:rPr>
              <a:t>RBI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announces</a:t>
            </a:r>
            <a:r>
              <a:rPr dirty="0" sz="2000" spc="204">
                <a:latin typeface="Cambria"/>
                <a:cs typeface="Cambria"/>
              </a:rPr>
              <a:t> </a:t>
            </a:r>
            <a:r>
              <a:rPr dirty="0" sz="2000" spc="-10">
                <a:latin typeface="Cambria"/>
                <a:cs typeface="Cambria"/>
              </a:rPr>
              <a:t>it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might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sell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Bonds</a:t>
            </a:r>
            <a:r>
              <a:rPr dirty="0" sz="2000" spc="204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thŚough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open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maŚket 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opeŚations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20">
                <a:latin typeface="Cambria"/>
                <a:cs typeface="Cambria"/>
              </a:rPr>
              <a:t>(OffiOs)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absoŚb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liquidity.</a:t>
            </a:r>
            <a:endParaRPr sz="2000">
              <a:latin typeface="Cambria"/>
              <a:cs typeface="Cambria"/>
            </a:endParaRPr>
          </a:p>
          <a:p>
            <a:pPr algn="just" marL="355600" indent="-342900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dirty="0" sz="2000" spc="35">
                <a:latin typeface="Cambria"/>
                <a:cs typeface="Cambria"/>
              </a:rPr>
              <a:t>US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yields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85">
                <a:latin typeface="Cambria"/>
                <a:cs typeface="Cambria"/>
              </a:rPr>
              <a:t>Śose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as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maŚket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expects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Fed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Śemain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on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hold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foŚ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longeŚ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peŚiod.</a:t>
            </a:r>
            <a:endParaRPr sz="2000">
              <a:latin typeface="Cambria"/>
              <a:cs typeface="Cambria"/>
            </a:endParaRPr>
          </a:p>
          <a:p>
            <a:pPr algn="just" marL="354965" marR="6985" indent="-342900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dirty="0" sz="2000" spc="-100">
                <a:latin typeface="Cambria"/>
                <a:cs typeface="Cambria"/>
              </a:rPr>
              <a:t>Japan’s </a:t>
            </a:r>
            <a:r>
              <a:rPr dirty="0" sz="2000" spc="-190">
                <a:latin typeface="Cambria"/>
                <a:cs typeface="Cambria"/>
              </a:rPr>
              <a:t>10-yeaŚ</a:t>
            </a:r>
            <a:r>
              <a:rPr dirty="0" sz="2000" spc="-185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goveŚnment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bond </a:t>
            </a:r>
            <a:r>
              <a:rPr dirty="0" sz="2000" spc="-85">
                <a:latin typeface="Cambria"/>
                <a:cs typeface="Cambria"/>
              </a:rPr>
              <a:t>yield </a:t>
            </a:r>
            <a:r>
              <a:rPr dirty="0" sz="2000" spc="-190">
                <a:latin typeface="Cambria"/>
                <a:cs typeface="Cambria"/>
              </a:rPr>
              <a:t>Śose</a:t>
            </a:r>
            <a:r>
              <a:rPr dirty="0" sz="2000" spc="-185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above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0.9%,</a:t>
            </a:r>
            <a:r>
              <a:rPr dirty="0" sz="2000" spc="5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bŚeaching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25">
                <a:latin typeface="Cambria"/>
                <a:cs typeface="Cambria"/>
              </a:rPr>
              <a:t>key</a:t>
            </a:r>
            <a:r>
              <a:rPr dirty="0" sz="2000" spc="19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level </a:t>
            </a:r>
            <a:r>
              <a:rPr dirty="0" sz="2000" spc="-130">
                <a:latin typeface="Cambria"/>
                <a:cs typeface="Cambria"/>
              </a:rPr>
              <a:t>foŚ</a:t>
            </a:r>
            <a:r>
              <a:rPr dirty="0" sz="2000" spc="18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the </a:t>
            </a:r>
            <a:r>
              <a:rPr dirty="0" sz="2000" spc="-95">
                <a:latin typeface="Cambria"/>
                <a:cs typeface="Cambria"/>
              </a:rPr>
              <a:t> fiŚst </a:t>
            </a:r>
            <a:r>
              <a:rPr dirty="0" sz="2000" spc="-80">
                <a:latin typeface="Cambria"/>
                <a:cs typeface="Cambria"/>
              </a:rPr>
              <a:t>time </a:t>
            </a:r>
            <a:r>
              <a:rPr dirty="0" sz="2000" spc="-45">
                <a:latin typeface="Cambria"/>
                <a:cs typeface="Cambria"/>
              </a:rPr>
              <a:t>in </a:t>
            </a:r>
            <a:r>
              <a:rPr dirty="0" sz="2000" spc="-90">
                <a:latin typeface="Cambria"/>
                <a:cs typeface="Cambria"/>
              </a:rPr>
              <a:t>ten </a:t>
            </a:r>
            <a:r>
              <a:rPr dirty="0" sz="2000" spc="-185">
                <a:latin typeface="Cambria"/>
                <a:cs typeface="Cambria"/>
              </a:rPr>
              <a:t>yeaŚs</a:t>
            </a:r>
            <a:r>
              <a:rPr dirty="0" sz="2000" spc="-180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as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05">
                <a:latin typeface="Cambria"/>
                <a:cs typeface="Cambria"/>
              </a:rPr>
              <a:t>Bank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90">
                <a:latin typeface="Cambria"/>
                <a:cs typeface="Cambria"/>
              </a:rPr>
              <a:t>Japan </a:t>
            </a:r>
            <a:r>
              <a:rPr dirty="0" sz="2000" spc="-135">
                <a:latin typeface="Cambria"/>
                <a:cs typeface="Cambria"/>
              </a:rPr>
              <a:t>made </a:t>
            </a:r>
            <a:r>
              <a:rPr dirty="0" sz="2000" spc="-140">
                <a:latin typeface="Cambria"/>
                <a:cs typeface="Cambria"/>
              </a:rPr>
              <a:t>fuŚtheŚ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adjustments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70">
                <a:latin typeface="Cambria"/>
                <a:cs typeface="Cambria"/>
              </a:rPr>
              <a:t>its </a:t>
            </a:r>
            <a:r>
              <a:rPr dirty="0" sz="2000" spc="-90">
                <a:latin typeface="Cambria"/>
                <a:cs typeface="Cambria"/>
              </a:rPr>
              <a:t>yield </a:t>
            </a:r>
            <a:r>
              <a:rPr dirty="0" sz="2000" spc="-160">
                <a:latin typeface="Cambria"/>
                <a:cs typeface="Cambria"/>
              </a:rPr>
              <a:t>cuŚve 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contŚol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policy,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allowing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main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30">
                <a:latin typeface="Cambria"/>
                <a:cs typeface="Cambria"/>
              </a:rPr>
              <a:t>JGB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yield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incŚease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above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370">
                <a:latin typeface="Cambria"/>
                <a:cs typeface="Cambria"/>
              </a:rPr>
              <a:t>1%.</a:t>
            </a:r>
            <a:endParaRPr sz="2000">
              <a:latin typeface="Cambria"/>
              <a:cs typeface="Cambria"/>
            </a:endParaRPr>
          </a:p>
          <a:p>
            <a:pPr algn="just" marL="355600" indent="-342900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dirty="0" sz="2000" spc="95">
                <a:latin typeface="Cambria"/>
                <a:cs typeface="Cambria"/>
              </a:rPr>
              <a:t>U</a:t>
            </a:r>
            <a:r>
              <a:rPr dirty="0" sz="2000" spc="15">
                <a:latin typeface="Cambria"/>
                <a:cs typeface="Cambria"/>
              </a:rPr>
              <a:t>SD</a:t>
            </a:r>
            <a:r>
              <a:rPr dirty="0" sz="2000" spc="10">
                <a:latin typeface="Cambria"/>
                <a:cs typeface="Cambria"/>
              </a:rPr>
              <a:t>I</a:t>
            </a:r>
            <a:r>
              <a:rPr dirty="0" sz="2000">
                <a:latin typeface="Cambria"/>
                <a:cs typeface="Cambria"/>
              </a:rPr>
              <a:t>  </a:t>
            </a:r>
            <a:r>
              <a:rPr dirty="0" sz="2000" spc="130">
                <a:latin typeface="Cambria"/>
                <a:cs typeface="Cambria"/>
              </a:rPr>
              <a:t> </a:t>
            </a:r>
            <a:r>
              <a:rPr dirty="0" sz="2000" spc="90">
                <a:latin typeface="Cambria"/>
                <a:cs typeface="Cambria"/>
              </a:rPr>
              <a:t>R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280">
                <a:latin typeface="Cambria"/>
                <a:cs typeface="Cambria"/>
              </a:rPr>
              <a:t>Ś</a:t>
            </a:r>
            <a:r>
              <a:rPr dirty="0" sz="2000" spc="-165">
                <a:latin typeface="Cambria"/>
                <a:cs typeface="Cambria"/>
              </a:rPr>
              <a:t>e</a:t>
            </a:r>
            <a:r>
              <a:rPr dirty="0" sz="2000" spc="-110">
                <a:latin typeface="Cambria"/>
                <a:cs typeface="Cambria"/>
              </a:rPr>
              <a:t>maine</a:t>
            </a:r>
            <a:r>
              <a:rPr dirty="0" sz="2000" spc="-85">
                <a:latin typeface="Cambria"/>
                <a:cs typeface="Cambria"/>
              </a:rPr>
              <a:t>d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-220">
                <a:latin typeface="Cambria"/>
                <a:cs typeface="Cambria"/>
              </a:rPr>
              <a:t>ŚŚ</a:t>
            </a:r>
            <a:r>
              <a:rPr dirty="0" sz="2000" spc="-229">
                <a:latin typeface="Cambria"/>
                <a:cs typeface="Cambria"/>
              </a:rPr>
              <a:t>o</a:t>
            </a:r>
            <a:r>
              <a:rPr dirty="0" sz="2000" spc="-215">
                <a:latin typeface="Cambria"/>
                <a:cs typeface="Cambria"/>
              </a:rPr>
              <a:t>w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b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p</a:t>
            </a:r>
            <a:r>
              <a:rPr dirty="0" sz="2000" spc="-110">
                <a:latin typeface="Cambria"/>
                <a:cs typeface="Cambria"/>
              </a:rPr>
              <a:t>o</a:t>
            </a:r>
            <a:r>
              <a:rPr dirty="0" sz="2000" spc="-150">
                <a:latin typeface="Cambria"/>
                <a:cs typeface="Cambria"/>
              </a:rPr>
              <a:t>ss</a:t>
            </a:r>
            <a:r>
              <a:rPr dirty="0" sz="2000" spc="-95">
                <a:latin typeface="Cambria"/>
                <a:cs typeface="Cambria"/>
              </a:rPr>
              <a:t>i</a:t>
            </a:r>
            <a:r>
              <a:rPr dirty="0" sz="2000" spc="-80">
                <a:latin typeface="Cambria"/>
                <a:cs typeface="Cambria"/>
              </a:rPr>
              <a:t>b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135">
                <a:latin typeface="Cambria"/>
                <a:cs typeface="Cambria"/>
              </a:rPr>
              <a:t>y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on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20">
                <a:latin typeface="Cambria"/>
                <a:cs typeface="Cambria"/>
              </a:rPr>
              <a:t>R</a:t>
            </a:r>
            <a:r>
              <a:rPr dirty="0" sz="2000" spc="-15">
                <a:latin typeface="Cambria"/>
                <a:cs typeface="Cambria"/>
              </a:rPr>
              <a:t>B</a:t>
            </a:r>
            <a:r>
              <a:rPr dirty="0" sz="2000" spc="10">
                <a:latin typeface="Cambria"/>
                <a:cs typeface="Cambria"/>
              </a:rPr>
              <a:t>I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-135">
                <a:latin typeface="Cambria"/>
                <a:cs typeface="Cambria"/>
              </a:rPr>
              <a:t>te</a:t>
            </a:r>
            <a:r>
              <a:rPr dirty="0" sz="2000" spc="-170">
                <a:latin typeface="Cambria"/>
                <a:cs typeface="Cambria"/>
              </a:rPr>
              <a:t>Ś</a:t>
            </a:r>
            <a:r>
              <a:rPr dirty="0" sz="2000" spc="-150">
                <a:latin typeface="Cambria"/>
                <a:cs typeface="Cambria"/>
              </a:rPr>
              <a:t>v</a:t>
            </a:r>
            <a:r>
              <a:rPr dirty="0" sz="2000" spc="-125">
                <a:latin typeface="Cambria"/>
                <a:cs typeface="Cambria"/>
              </a:rPr>
              <a:t>en</a:t>
            </a:r>
            <a:r>
              <a:rPr dirty="0" sz="2000" spc="-5">
                <a:latin typeface="Cambria"/>
                <a:cs typeface="Cambria"/>
              </a:rPr>
              <a:t>ti</a:t>
            </a:r>
            <a:r>
              <a:rPr dirty="0" sz="2000" spc="-120">
                <a:latin typeface="Cambria"/>
                <a:cs typeface="Cambria"/>
              </a:rPr>
              <a:t>o</a:t>
            </a:r>
            <a:r>
              <a:rPr dirty="0" sz="2000" spc="-100">
                <a:latin typeface="Cambria"/>
                <a:cs typeface="Cambria"/>
              </a:rPr>
              <a:t>n</a:t>
            </a:r>
            <a:r>
              <a:rPr dirty="0" sz="2000" spc="-20"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  <a:p>
            <a:pPr algn="just" marL="539750" indent="-527685">
              <a:lnSpc>
                <a:spcPct val="100000"/>
              </a:lnSpc>
              <a:buFont typeface="Symbol"/>
              <a:buChar char=""/>
              <a:tabLst>
                <a:tab pos="540385" algn="l"/>
              </a:tabLst>
            </a:pPr>
            <a:r>
              <a:rPr dirty="0" sz="2000" spc="-35">
                <a:latin typeface="Cambria"/>
                <a:cs typeface="Cambria"/>
              </a:rPr>
              <a:t>ifty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coŚŚected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on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5">
                <a:latin typeface="Cambria"/>
                <a:cs typeface="Cambria"/>
              </a:rPr>
              <a:t>FII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outflows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with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incŚeased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Śisk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aveŚsion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on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ffiiddle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East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conflict.</a:t>
            </a:r>
            <a:endParaRPr sz="2000">
              <a:latin typeface="Cambria"/>
              <a:cs typeface="Cambria"/>
            </a:endParaRPr>
          </a:p>
          <a:p>
            <a:pPr algn="just" marL="354965" marR="5080" indent="-342900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dirty="0" sz="2000" spc="-10">
                <a:latin typeface="Cambria"/>
                <a:cs typeface="Cambria"/>
              </a:rPr>
              <a:t>RBI </a:t>
            </a:r>
            <a:r>
              <a:rPr dirty="0" sz="2000" spc="10">
                <a:latin typeface="Cambria"/>
                <a:cs typeface="Cambria"/>
              </a:rPr>
              <a:t>ffiPC </a:t>
            </a:r>
            <a:r>
              <a:rPr dirty="0" sz="2000" spc="-95">
                <a:latin typeface="Cambria"/>
                <a:cs typeface="Cambria"/>
              </a:rPr>
              <a:t>maintains the </a:t>
            </a:r>
            <a:r>
              <a:rPr dirty="0" sz="2000" spc="-114">
                <a:latin typeface="Cambria"/>
                <a:cs typeface="Cambria"/>
              </a:rPr>
              <a:t>status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quo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and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keeps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65">
                <a:latin typeface="Cambria"/>
                <a:cs typeface="Cambria"/>
              </a:rPr>
              <a:t>Śepo</a:t>
            </a:r>
            <a:r>
              <a:rPr dirty="0" sz="2000" spc="-160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Śate</a:t>
            </a:r>
            <a:r>
              <a:rPr dirty="0" sz="2000" spc="-14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unchanged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at </a:t>
            </a:r>
            <a:r>
              <a:rPr dirty="0" sz="2000" spc="-285">
                <a:latin typeface="Cambria"/>
                <a:cs typeface="Cambria"/>
              </a:rPr>
              <a:t>6.5%</a:t>
            </a:r>
            <a:r>
              <a:rPr dirty="0" sz="2000" spc="-28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foŚ</a:t>
            </a:r>
            <a:r>
              <a:rPr dirty="0" sz="2000" spc="18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fouŚth </a:t>
            </a:r>
            <a:r>
              <a:rPr dirty="0" sz="2000" spc="-110">
                <a:latin typeface="Cambria"/>
                <a:cs typeface="Cambria"/>
              </a:rPr>
              <a:t>consecutive </a:t>
            </a:r>
            <a:r>
              <a:rPr dirty="0" sz="2000" spc="-70">
                <a:latin typeface="Cambria"/>
                <a:cs typeface="Cambria"/>
              </a:rPr>
              <a:t>time. The </a:t>
            </a:r>
            <a:r>
              <a:rPr dirty="0" sz="2000" spc="10">
                <a:latin typeface="Cambria"/>
                <a:cs typeface="Cambria"/>
              </a:rPr>
              <a:t>ffiPC </a:t>
            </a:r>
            <a:r>
              <a:rPr dirty="0" sz="2000" spc="-95">
                <a:latin typeface="Cambria"/>
                <a:cs typeface="Cambria"/>
              </a:rPr>
              <a:t>noted </a:t>
            </a:r>
            <a:r>
              <a:rPr dirty="0" sz="2000" spc="-70">
                <a:latin typeface="Cambria"/>
                <a:cs typeface="Cambria"/>
              </a:rPr>
              <a:t>that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14">
                <a:latin typeface="Cambria"/>
                <a:cs typeface="Cambria"/>
              </a:rPr>
              <a:t>modeŚation </a:t>
            </a:r>
            <a:r>
              <a:rPr dirty="0" sz="2000" spc="-55">
                <a:latin typeface="Cambria"/>
                <a:cs typeface="Cambria"/>
              </a:rPr>
              <a:t>in </a:t>
            </a:r>
            <a:r>
              <a:rPr dirty="0" sz="2000" spc="50">
                <a:latin typeface="Cambria"/>
                <a:cs typeface="Cambria"/>
              </a:rPr>
              <a:t>CPI </a:t>
            </a:r>
            <a:r>
              <a:rPr dirty="0" sz="2000" spc="-105">
                <a:latin typeface="Cambria"/>
                <a:cs typeface="Cambria"/>
              </a:rPr>
              <a:t>headline </a:t>
            </a:r>
            <a:r>
              <a:rPr dirty="0" sz="2000" spc="-60">
                <a:latin typeface="Cambria"/>
                <a:cs typeface="Cambria"/>
              </a:rPr>
              <a:t>inflation 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Śeflected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combined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continuing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impact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-4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monetaŚy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policy</a:t>
            </a:r>
            <a:r>
              <a:rPr dirty="0" sz="2000" spc="-70">
                <a:latin typeface="Cambria"/>
                <a:cs typeface="Cambria"/>
              </a:rPr>
              <a:t> tightening,</a:t>
            </a:r>
            <a:r>
              <a:rPr dirty="0" sz="2000" spc="-6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supply 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augmenting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measuŚes,</a:t>
            </a:r>
            <a:r>
              <a:rPr dirty="0" sz="2000" spc="-15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fulleŚ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impact</a:t>
            </a:r>
            <a:r>
              <a:rPr dirty="0" sz="2000" spc="29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34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25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pŚevious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Śate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hikes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which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should 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keep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inflationaŚy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185">
                <a:latin typeface="Cambria"/>
                <a:cs typeface="Cambria"/>
              </a:rPr>
              <a:t>pŚessuŚes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contained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coming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months.</a:t>
            </a:r>
            <a:endParaRPr sz="2000">
              <a:latin typeface="Cambria"/>
              <a:cs typeface="Cambria"/>
            </a:endParaRPr>
          </a:p>
          <a:p>
            <a:pPr algn="just" marL="355600" marR="6350" indent="-342900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dirty="0" sz="2000" spc="-10">
                <a:latin typeface="Cambria"/>
                <a:cs typeface="Cambria"/>
              </a:rPr>
              <a:t>RBI </a:t>
            </a:r>
            <a:r>
              <a:rPr dirty="0" sz="2000" spc="-90">
                <a:latin typeface="Cambria"/>
                <a:cs typeface="Cambria"/>
              </a:rPr>
              <a:t>maintained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145">
                <a:latin typeface="Cambria"/>
                <a:cs typeface="Cambria"/>
              </a:rPr>
              <a:t>gŚowth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 </a:t>
            </a:r>
            <a:r>
              <a:rPr dirty="0" sz="2000" spc="-55">
                <a:latin typeface="Cambria"/>
                <a:cs typeface="Cambria"/>
              </a:rPr>
              <a:t>inflation </a:t>
            </a:r>
            <a:r>
              <a:rPr dirty="0" sz="2000" spc="-120">
                <a:latin typeface="Cambria"/>
                <a:cs typeface="Cambria"/>
              </a:rPr>
              <a:t>foŚecast </a:t>
            </a:r>
            <a:r>
              <a:rPr dirty="0" sz="2000" spc="-75">
                <a:latin typeface="Cambria"/>
                <a:cs typeface="Cambria"/>
              </a:rPr>
              <a:t>at </a:t>
            </a:r>
            <a:r>
              <a:rPr dirty="0" sz="2000" spc="-260">
                <a:latin typeface="Cambria"/>
                <a:cs typeface="Cambria"/>
              </a:rPr>
              <a:t>6.50%</a:t>
            </a:r>
            <a:r>
              <a:rPr dirty="0" sz="2000" spc="10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 </a:t>
            </a:r>
            <a:r>
              <a:rPr dirty="0" sz="2000" spc="-290">
                <a:latin typeface="Cambria"/>
                <a:cs typeface="Cambria"/>
              </a:rPr>
              <a:t>5.4%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Śespectively </a:t>
            </a:r>
            <a:r>
              <a:rPr dirty="0" sz="2000" spc="-130">
                <a:latin typeface="Cambria"/>
                <a:cs typeface="Cambria"/>
              </a:rPr>
              <a:t>foŚ </a:t>
            </a:r>
            <a:r>
              <a:rPr dirty="0" sz="2000" spc="-15">
                <a:latin typeface="Cambria"/>
                <a:cs typeface="Cambria"/>
              </a:rPr>
              <a:t>FY’ 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180">
                <a:latin typeface="Cambria"/>
                <a:cs typeface="Cambria"/>
              </a:rPr>
              <a:t>24.</a:t>
            </a:r>
            <a:endParaRPr sz="2000">
              <a:latin typeface="Cambria"/>
              <a:cs typeface="Cambria"/>
            </a:endParaRPr>
          </a:p>
          <a:p>
            <a:pPr algn="just" marL="354965" marR="5080" indent="-342900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dirty="0" sz="2000" spc="-70">
                <a:latin typeface="Cambria"/>
                <a:cs typeface="Cambria"/>
              </a:rPr>
              <a:t>The </a:t>
            </a:r>
            <a:r>
              <a:rPr dirty="0" sz="2000" spc="-145">
                <a:latin typeface="Cambria"/>
                <a:cs typeface="Cambria"/>
              </a:rPr>
              <a:t>ReseŚve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Bank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65">
                <a:latin typeface="Cambria"/>
                <a:cs typeface="Cambria"/>
              </a:rPr>
              <a:t>India (RBI) </a:t>
            </a:r>
            <a:r>
              <a:rPr dirty="0" sz="2000" spc="-105">
                <a:latin typeface="Cambria"/>
                <a:cs typeface="Cambria"/>
              </a:rPr>
              <a:t>said </a:t>
            </a:r>
            <a:r>
              <a:rPr dirty="0" sz="2000" spc="-10">
                <a:latin typeface="Cambria"/>
                <a:cs typeface="Cambria"/>
              </a:rPr>
              <a:t>it </a:t>
            </a:r>
            <a:r>
              <a:rPr dirty="0" sz="2000" spc="-75">
                <a:latin typeface="Cambria"/>
                <a:cs typeface="Cambria"/>
              </a:rPr>
              <a:t>will </a:t>
            </a:r>
            <a:r>
              <a:rPr dirty="0" sz="2000" spc="-125">
                <a:latin typeface="Cambria"/>
                <a:cs typeface="Cambria"/>
              </a:rPr>
              <a:t>consideŚ</a:t>
            </a:r>
            <a:r>
              <a:rPr dirty="0" sz="2000" spc="190">
                <a:latin typeface="Cambria"/>
                <a:cs typeface="Cambria"/>
              </a:rPr>
              <a:t> </a:t>
            </a:r>
            <a:r>
              <a:rPr dirty="0" sz="2000" spc="65">
                <a:latin typeface="Cambria"/>
                <a:cs typeface="Cambria"/>
              </a:rPr>
              <a:t>OffiO </a:t>
            </a:r>
            <a:r>
              <a:rPr dirty="0" sz="2000" spc="-145">
                <a:latin typeface="Cambria"/>
                <a:cs typeface="Cambria"/>
              </a:rPr>
              <a:t>sales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140">
                <a:latin typeface="Cambria"/>
                <a:cs typeface="Cambria"/>
              </a:rPr>
              <a:t>manage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liquidity. 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The</a:t>
            </a:r>
            <a:r>
              <a:rPr dirty="0" sz="2000" spc="-65">
                <a:latin typeface="Cambria"/>
                <a:cs typeface="Cambria"/>
              </a:rPr>
              <a:t> timing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and</a:t>
            </a:r>
            <a:r>
              <a:rPr dirty="0" sz="2000" spc="-110">
                <a:latin typeface="Cambria"/>
                <a:cs typeface="Cambria"/>
              </a:rPr>
              <a:t> quantum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-4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such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an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opeŚation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will</a:t>
            </a:r>
            <a:r>
              <a:rPr dirty="0" sz="2000" spc="-7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depend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upon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evolving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liquidity 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conditions. </a:t>
            </a:r>
            <a:r>
              <a:rPr dirty="0" sz="2000" spc="-70">
                <a:latin typeface="Cambria"/>
                <a:cs typeface="Cambria"/>
              </a:rPr>
              <a:t>The </a:t>
            </a:r>
            <a:r>
              <a:rPr dirty="0" sz="2000" spc="-105">
                <a:latin typeface="Cambria"/>
                <a:cs typeface="Cambria"/>
              </a:rPr>
              <a:t>statement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spooked</a:t>
            </a:r>
            <a:r>
              <a:rPr dirty="0" sz="2000" spc="-114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upmaŚket</a:t>
            </a:r>
            <a:r>
              <a:rPr dirty="0" sz="2000" spc="19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yields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and</a:t>
            </a:r>
            <a:r>
              <a:rPr dirty="0" sz="2000" spc="220">
                <a:latin typeface="Cambria"/>
                <a:cs typeface="Cambria"/>
              </a:rPr>
              <a:t> </a:t>
            </a:r>
            <a:r>
              <a:rPr dirty="0" sz="2000" spc="-195">
                <a:latin typeface="Cambria"/>
                <a:cs typeface="Cambria"/>
              </a:rPr>
              <a:t>10-yeaŚ</a:t>
            </a:r>
            <a:r>
              <a:rPr dirty="0" sz="2000" spc="5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Bond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yield</a:t>
            </a:r>
            <a:r>
              <a:rPr dirty="0" sz="2000" spc="26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moved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up </a:t>
            </a:r>
            <a:r>
              <a:rPr dirty="0" sz="2000" spc="-105">
                <a:latin typeface="Cambria"/>
                <a:cs typeface="Cambria"/>
              </a:rPr>
              <a:t> by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315">
                <a:latin typeface="Cambria"/>
                <a:cs typeface="Cambria"/>
              </a:rPr>
              <a:t>12-13</a:t>
            </a:r>
            <a:r>
              <a:rPr dirty="0" sz="2000" spc="-229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basis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points.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4944" y="1374647"/>
            <a:ext cx="2483485" cy="0"/>
          </a:xfrm>
          <a:custGeom>
            <a:avLst/>
            <a:gdLst/>
            <a:ahLst/>
            <a:cxnLst/>
            <a:rect l="l" t="t" r="r" b="b"/>
            <a:pathLst>
              <a:path w="2483485" h="0">
                <a:moveTo>
                  <a:pt x="0" y="0"/>
                </a:moveTo>
                <a:lnTo>
                  <a:pt x="2483180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999" y="5969268"/>
            <a:ext cx="75291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2000" spc="-65">
                <a:latin typeface="Cambria"/>
                <a:cs typeface="Cambria"/>
              </a:rPr>
              <a:t>In</a:t>
            </a:r>
            <a:r>
              <a:rPr dirty="0" sz="2000" spc="-65">
                <a:latin typeface="Cambria"/>
                <a:cs typeface="Cambria"/>
              </a:rPr>
              <a:t>dia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Aug’23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5">
                <a:latin typeface="Cambria"/>
                <a:cs typeface="Cambria"/>
              </a:rPr>
              <a:t>IIP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came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at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320">
                <a:latin typeface="Cambria"/>
                <a:cs typeface="Cambria"/>
              </a:rPr>
              <a:t>10.3%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YoY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vs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BloombeŚg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ffiedian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Est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at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245">
                <a:latin typeface="Cambria"/>
                <a:cs typeface="Cambria"/>
              </a:rPr>
              <a:t>9.10%.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827" y="2475782"/>
            <a:ext cx="8473999" cy="318694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48388" y="812183"/>
            <a:ext cx="47612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>
                <a:solidFill>
                  <a:srgbClr val="000000"/>
                </a:solidFill>
              </a:rPr>
              <a:t>Domestic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25">
                <a:solidFill>
                  <a:srgbClr val="000000"/>
                </a:solidFill>
              </a:rPr>
              <a:t>ffiacŚo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30">
                <a:solidFill>
                  <a:srgbClr val="000000"/>
                </a:solidFill>
              </a:rPr>
              <a:t>Developments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8388" y="1566552"/>
            <a:ext cx="8725535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2000" spc="-65">
                <a:latin typeface="Cambria"/>
                <a:cs typeface="Cambria"/>
              </a:rPr>
              <a:t>India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Sep’23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50">
                <a:latin typeface="Cambria"/>
                <a:cs typeface="Cambria"/>
              </a:rPr>
              <a:t>CPI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Inflation</a:t>
            </a:r>
            <a:r>
              <a:rPr dirty="0" sz="2000" spc="13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came</a:t>
            </a:r>
            <a:r>
              <a:rPr dirty="0" sz="2000" spc="145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at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290">
                <a:latin typeface="Cambria"/>
                <a:cs typeface="Cambria"/>
              </a:rPr>
              <a:t>5.02%</a:t>
            </a:r>
            <a:r>
              <a:rPr dirty="0" sz="2000" spc="-170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YoY</a:t>
            </a:r>
            <a:r>
              <a:rPr dirty="0" sz="2000" spc="135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vs</a:t>
            </a:r>
            <a:r>
              <a:rPr dirty="0" sz="2000" spc="-135">
                <a:latin typeface="Cambria"/>
                <a:cs typeface="Cambria"/>
              </a:rPr>
              <a:t> BloombeŚg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ffiedian</a:t>
            </a:r>
            <a:r>
              <a:rPr dirty="0" sz="2000" spc="13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estimated</a:t>
            </a:r>
            <a:r>
              <a:rPr dirty="0" sz="2000" spc="15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at </a:t>
            </a:r>
            <a:r>
              <a:rPr dirty="0" sz="2000" spc="-430">
                <a:latin typeface="Cambria"/>
                <a:cs typeface="Cambria"/>
              </a:rPr>
              <a:t> </a:t>
            </a:r>
            <a:r>
              <a:rPr dirty="0" sz="2000" spc="-220">
                <a:latin typeface="Cambria"/>
                <a:cs typeface="Cambria"/>
              </a:rPr>
              <a:t>5.40%.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CoŚe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55">
                <a:latin typeface="Cambria"/>
                <a:cs typeface="Cambria"/>
              </a:rPr>
              <a:t>CPI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eased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300">
                <a:latin typeface="Cambria"/>
                <a:cs typeface="Cambria"/>
              </a:rPr>
              <a:t>4.53%</a:t>
            </a:r>
            <a:r>
              <a:rPr dirty="0" sz="2000" spc="-275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YoY </a:t>
            </a:r>
            <a:r>
              <a:rPr dirty="0" sz="2000" spc="-130">
                <a:latin typeface="Cambria"/>
                <a:cs typeface="Cambria"/>
              </a:rPr>
              <a:t>fŚom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260">
                <a:latin typeface="Cambria"/>
                <a:cs typeface="Cambria"/>
              </a:rPr>
              <a:t>4.79%</a:t>
            </a:r>
            <a:r>
              <a:rPr dirty="0" sz="2000" spc="-17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pŚevious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month.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3627" y="6665783"/>
            <a:ext cx="8656720" cy="3088542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694944" y="1374647"/>
            <a:ext cx="2483485" cy="0"/>
          </a:xfrm>
          <a:custGeom>
            <a:avLst/>
            <a:gdLst/>
            <a:ahLst/>
            <a:cxnLst/>
            <a:rect l="l" t="t" r="r" b="b"/>
            <a:pathLst>
              <a:path w="2483485" h="0">
                <a:moveTo>
                  <a:pt x="0" y="0"/>
                </a:moveTo>
                <a:lnTo>
                  <a:pt x="2483180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370" y="6421581"/>
            <a:ext cx="9090025" cy="317436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89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100">
                <a:latin typeface="Cambria"/>
                <a:cs typeface="Cambria"/>
              </a:rPr>
              <a:t>I</a:t>
            </a:r>
            <a:r>
              <a:rPr dirty="0" sz="2000" spc="-100">
                <a:latin typeface="Cambria"/>
                <a:cs typeface="Cambria"/>
              </a:rPr>
              <a:t>ndia's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85">
                <a:latin typeface="Cambria"/>
                <a:cs typeface="Cambria"/>
              </a:rPr>
              <a:t>GST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collections</a:t>
            </a:r>
            <a:r>
              <a:rPr dirty="0" sz="2000" spc="-25">
                <a:latin typeface="Cambria"/>
                <a:cs typeface="Cambria"/>
              </a:rPr>
              <a:t> </a:t>
            </a:r>
            <a:r>
              <a:rPr dirty="0" sz="2000" spc="-210">
                <a:latin typeface="Cambria"/>
                <a:cs typeface="Cambria"/>
              </a:rPr>
              <a:t>weŚe</a:t>
            </a:r>
            <a:r>
              <a:rPr dirty="0" sz="2000" spc="4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up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415">
                <a:latin typeface="Cambria"/>
                <a:cs typeface="Cambria"/>
              </a:rPr>
              <a:t>10%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90">
                <a:latin typeface="Cambria"/>
                <a:cs typeface="Cambria"/>
              </a:rPr>
              <a:t>y/y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Rs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245">
                <a:latin typeface="Cambria"/>
                <a:cs typeface="Cambria"/>
              </a:rPr>
              <a:t>1.63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lakh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80">
                <a:latin typeface="Cambria"/>
                <a:cs typeface="Cambria"/>
              </a:rPr>
              <a:t>cŚoŚe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SeptembeŚ.</a:t>
            </a:r>
            <a:endParaRPr sz="2000">
              <a:latin typeface="Cambria"/>
              <a:cs typeface="Cambria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79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70">
                <a:latin typeface="Cambria"/>
                <a:cs typeface="Cambria"/>
              </a:rPr>
              <a:t>The</a:t>
            </a:r>
            <a:r>
              <a:rPr dirty="0" sz="2000" spc="-6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ffianufactuŚing</a:t>
            </a:r>
            <a:r>
              <a:rPr dirty="0" sz="2000" spc="-85">
                <a:latin typeface="Cambria"/>
                <a:cs typeface="Cambria"/>
              </a:rPr>
              <a:t> </a:t>
            </a:r>
            <a:r>
              <a:rPr dirty="0" sz="2000" spc="-40">
                <a:latin typeface="Cambria"/>
                <a:cs typeface="Cambria"/>
              </a:rPr>
              <a:t>PffiI</a:t>
            </a:r>
            <a:r>
              <a:rPr dirty="0" sz="2000" spc="-3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fell</a:t>
            </a:r>
            <a:r>
              <a:rPr dirty="0" sz="2000" spc="-55">
                <a:latin typeface="Cambria"/>
                <a:cs typeface="Cambria"/>
              </a:rPr>
              <a:t> to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220">
                <a:latin typeface="Cambria"/>
                <a:cs typeface="Cambria"/>
              </a:rPr>
              <a:t>57.5</a:t>
            </a:r>
            <a:r>
              <a:rPr dirty="0" sz="2000" spc="-21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Sep’23</a:t>
            </a:r>
            <a:r>
              <a:rPr dirty="0" sz="2000" spc="-16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fŚom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58.6</a:t>
            </a:r>
            <a:r>
              <a:rPr dirty="0" sz="2000" spc="114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</a:t>
            </a:r>
            <a:r>
              <a:rPr dirty="0" sz="2000" spc="33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Aug’23</a:t>
            </a:r>
            <a:r>
              <a:rPr dirty="0" sz="2000" spc="16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expanding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at</a:t>
            </a:r>
            <a:r>
              <a:rPr dirty="0" sz="2000" spc="29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slowest</a:t>
            </a:r>
            <a:r>
              <a:rPr dirty="0" sz="2000" spc="3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pace</a:t>
            </a:r>
            <a:r>
              <a:rPr dirty="0" sz="2000" spc="35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five</a:t>
            </a:r>
            <a:r>
              <a:rPr dirty="0" sz="2000" spc="4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months</a:t>
            </a:r>
            <a:r>
              <a:rPr dirty="0" sz="2000" spc="4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Sep’23.</a:t>
            </a:r>
            <a:r>
              <a:rPr dirty="0" sz="2000" spc="4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India's</a:t>
            </a:r>
            <a:r>
              <a:rPr dirty="0" sz="2000" spc="35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seŚvices</a:t>
            </a:r>
            <a:r>
              <a:rPr dirty="0" sz="2000" spc="40">
                <a:latin typeface="Cambria"/>
                <a:cs typeface="Cambria"/>
              </a:rPr>
              <a:t> </a:t>
            </a:r>
            <a:r>
              <a:rPr dirty="0" sz="2000" spc="-40">
                <a:latin typeface="Cambria"/>
                <a:cs typeface="Cambria"/>
              </a:rPr>
              <a:t>PffiI</a:t>
            </a:r>
            <a:r>
              <a:rPr dirty="0" sz="2000" spc="4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stood</a:t>
            </a:r>
            <a:r>
              <a:rPr dirty="0" sz="2000" spc="35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at</a:t>
            </a:r>
            <a:r>
              <a:rPr dirty="0" sz="2000" spc="35">
                <a:latin typeface="Cambria"/>
                <a:cs typeface="Cambria"/>
              </a:rPr>
              <a:t> </a:t>
            </a:r>
            <a:r>
              <a:rPr dirty="0" sz="2000" spc="-204">
                <a:latin typeface="Cambria"/>
                <a:cs typeface="Cambria"/>
              </a:rPr>
              <a:t>61.0</a:t>
            </a:r>
            <a:r>
              <a:rPr dirty="0" sz="2000" spc="-195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165">
                <a:latin typeface="Cambria"/>
                <a:cs typeface="Cambria"/>
              </a:rPr>
              <a:t>Sep’23</a:t>
            </a:r>
            <a:r>
              <a:rPr dirty="0" sz="2000" spc="4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vis</a:t>
            </a:r>
            <a:r>
              <a:rPr dirty="0" sz="2000" spc="3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4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vis</a:t>
            </a:r>
            <a:endParaRPr sz="2000">
              <a:latin typeface="Cambria"/>
              <a:cs typeface="Cambria"/>
            </a:endParaRPr>
          </a:p>
          <a:p>
            <a:pPr algn="just" marL="355600">
              <a:lnSpc>
                <a:spcPct val="100000"/>
              </a:lnSpc>
              <a:spcBef>
                <a:spcPts val="5"/>
              </a:spcBef>
            </a:pPr>
            <a:r>
              <a:rPr dirty="0" sz="2000" spc="-165">
                <a:latin typeface="Cambria"/>
                <a:cs typeface="Cambria"/>
              </a:rPr>
              <a:t>60</a:t>
            </a:r>
            <a:r>
              <a:rPr dirty="0" sz="2000" spc="-15">
                <a:latin typeface="Cambria"/>
                <a:cs typeface="Cambria"/>
              </a:rPr>
              <a:t>.</a:t>
            </a:r>
            <a:r>
              <a:rPr dirty="0" sz="2000" spc="-310">
                <a:latin typeface="Cambria"/>
                <a:cs typeface="Cambria"/>
              </a:rPr>
              <a:t>1</a:t>
            </a:r>
            <a:r>
              <a:rPr dirty="0" sz="2000" spc="-300">
                <a:latin typeface="Cambria"/>
                <a:cs typeface="Cambria"/>
              </a:rPr>
              <a:t>0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155">
                <a:latin typeface="Cambria"/>
                <a:cs typeface="Cambria"/>
              </a:rPr>
              <a:t>A</a:t>
            </a:r>
            <a:r>
              <a:rPr dirty="0" sz="2000" spc="-125">
                <a:latin typeface="Cambria"/>
                <a:cs typeface="Cambria"/>
              </a:rPr>
              <a:t>u</a:t>
            </a:r>
            <a:r>
              <a:rPr dirty="0" sz="2000" spc="-105">
                <a:latin typeface="Cambria"/>
                <a:cs typeface="Cambria"/>
              </a:rPr>
              <a:t>g’</a:t>
            </a:r>
            <a:r>
              <a:rPr dirty="0" sz="2000" spc="-325">
                <a:latin typeface="Cambria"/>
                <a:cs typeface="Cambria"/>
              </a:rPr>
              <a:t>2</a:t>
            </a:r>
            <a:r>
              <a:rPr dirty="0" sz="2000" spc="-320">
                <a:latin typeface="Cambria"/>
                <a:cs typeface="Cambria"/>
              </a:rPr>
              <a:t>3</a:t>
            </a:r>
            <a:r>
              <a:rPr dirty="0" sz="2000" spc="-20"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  <a:p>
            <a:pPr algn="just" marL="356235" marR="5715" indent="-344170">
              <a:lnSpc>
                <a:spcPct val="100000"/>
              </a:lnSpc>
              <a:spcBef>
                <a:spcPts val="80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85">
                <a:latin typeface="Cambria"/>
                <a:cs typeface="Cambria"/>
              </a:rPr>
              <a:t>CoŚe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sectoŚ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output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slowed</a:t>
            </a:r>
            <a:r>
              <a:rPr dirty="0" sz="2000" spc="-130">
                <a:latin typeface="Cambria"/>
                <a:cs typeface="Cambria"/>
              </a:rPr>
              <a:t> down</a:t>
            </a:r>
            <a:r>
              <a:rPr dirty="0" sz="2000" spc="-12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280">
                <a:latin typeface="Cambria"/>
                <a:cs typeface="Cambria"/>
              </a:rPr>
              <a:t>8.10%</a:t>
            </a:r>
            <a:r>
              <a:rPr dirty="0" sz="2000" spc="-275">
                <a:latin typeface="Cambria"/>
                <a:cs typeface="Cambria"/>
              </a:rPr>
              <a:t> </a:t>
            </a:r>
            <a:r>
              <a:rPr dirty="0" sz="2000" spc="-40">
                <a:latin typeface="Cambria"/>
                <a:cs typeface="Cambria"/>
              </a:rPr>
              <a:t>In </a:t>
            </a:r>
            <a:r>
              <a:rPr dirty="0" sz="2000" spc="-70">
                <a:latin typeface="Cambria"/>
                <a:cs typeface="Cambria"/>
              </a:rPr>
              <a:t>Sept</a:t>
            </a:r>
            <a:r>
              <a:rPr dirty="0" sz="2000" spc="-65">
                <a:latin typeface="Cambria"/>
                <a:cs typeface="Cambria"/>
              </a:rPr>
              <a:t> </a:t>
            </a:r>
            <a:r>
              <a:rPr dirty="0" sz="2000" spc="-280">
                <a:latin typeface="Cambria"/>
                <a:cs typeface="Cambria"/>
              </a:rPr>
              <a:t>2023</a:t>
            </a:r>
            <a:r>
              <a:rPr dirty="0" sz="2000" spc="-27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as</a:t>
            </a:r>
            <a:r>
              <a:rPr dirty="0" sz="2000" spc="-15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compaŚed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310">
                <a:latin typeface="Cambria"/>
                <a:cs typeface="Cambria"/>
              </a:rPr>
              <a:t>12.50%</a:t>
            </a:r>
            <a:r>
              <a:rPr dirty="0" sz="2000" spc="-175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</a:t>
            </a:r>
            <a:r>
              <a:rPr dirty="0" sz="2000" spc="33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pŚevious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month.</a:t>
            </a:r>
            <a:endParaRPr sz="2000">
              <a:latin typeface="Cambria"/>
              <a:cs typeface="Cambria"/>
            </a:endParaRPr>
          </a:p>
          <a:p>
            <a:pPr algn="just" marL="354965" marR="7620" indent="-342900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80">
                <a:latin typeface="Cambria"/>
                <a:cs typeface="Cambria"/>
              </a:rPr>
              <a:t>India’s </a:t>
            </a:r>
            <a:r>
              <a:rPr dirty="0" sz="2000" spc="-110">
                <a:latin typeface="Cambria"/>
                <a:cs typeface="Cambria"/>
              </a:rPr>
              <a:t>unemployment </a:t>
            </a:r>
            <a:r>
              <a:rPr dirty="0" sz="2000" spc="-150">
                <a:latin typeface="Cambria"/>
                <a:cs typeface="Cambria"/>
              </a:rPr>
              <a:t>Śate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dŚopped </a:t>
            </a:r>
            <a:r>
              <a:rPr dirty="0" sz="2000" spc="-60">
                <a:latin typeface="Cambria"/>
                <a:cs typeface="Cambria"/>
              </a:rPr>
              <a:t>to </a:t>
            </a:r>
            <a:r>
              <a:rPr dirty="0" sz="2000" spc="-140">
                <a:latin typeface="Cambria"/>
                <a:cs typeface="Cambria"/>
              </a:rPr>
              <a:t>a </a:t>
            </a:r>
            <a:r>
              <a:rPr dirty="0" sz="2000" spc="-160">
                <a:latin typeface="Cambria"/>
                <a:cs typeface="Cambria"/>
              </a:rPr>
              <a:t>12-month</a:t>
            </a:r>
            <a:r>
              <a:rPr dirty="0" sz="2000" spc="12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low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-254">
                <a:latin typeface="Cambria"/>
                <a:cs typeface="Cambria"/>
              </a:rPr>
              <a:t>7.09%</a:t>
            </a:r>
            <a:r>
              <a:rPr dirty="0" sz="2000" spc="114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in </a:t>
            </a:r>
            <a:r>
              <a:rPr dirty="0" sz="2000" spc="-145">
                <a:latin typeface="Cambria"/>
                <a:cs typeface="Cambria"/>
              </a:rPr>
              <a:t>Sep’23. </a:t>
            </a:r>
            <a:r>
              <a:rPr dirty="0" sz="2000" spc="-80">
                <a:latin typeface="Cambria"/>
                <a:cs typeface="Cambria"/>
              </a:rPr>
              <a:t>AccoŚding </a:t>
            </a:r>
            <a:r>
              <a:rPr dirty="0" sz="2000" spc="-65">
                <a:latin typeface="Cambria"/>
                <a:cs typeface="Cambria"/>
              </a:rPr>
              <a:t>to 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254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data</a:t>
            </a:r>
            <a:r>
              <a:rPr dirty="0" sz="2000" spc="254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Śeleased</a:t>
            </a:r>
            <a:r>
              <a:rPr dirty="0" sz="2000" spc="-15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by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254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CentŚe</a:t>
            </a:r>
            <a:r>
              <a:rPr dirty="0" sz="2000" spc="-8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foŚ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ffionitoŚing</a:t>
            </a:r>
            <a:r>
              <a:rPr dirty="0" sz="2000" spc="-7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254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Indian</a:t>
            </a:r>
            <a:r>
              <a:rPr dirty="0" sz="2000" spc="30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Economy,</a:t>
            </a:r>
            <a:r>
              <a:rPr dirty="0" sz="2000" spc="254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254">
                <a:latin typeface="Cambria"/>
                <a:cs typeface="Cambria"/>
              </a:rPr>
              <a:t> </a:t>
            </a:r>
            <a:r>
              <a:rPr dirty="0" sz="2000" spc="-170">
                <a:latin typeface="Cambria"/>
                <a:cs typeface="Cambria"/>
              </a:rPr>
              <a:t>ŚuŚal </a:t>
            </a:r>
            <a:r>
              <a:rPr dirty="0" sz="2000" spc="-16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unemployment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Śate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80">
                <a:latin typeface="Cambria"/>
                <a:cs typeface="Cambria"/>
              </a:rPr>
              <a:t>was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also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at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55">
                <a:latin typeface="Cambria"/>
                <a:cs typeface="Cambria"/>
              </a:rPr>
              <a:t>12-month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low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260">
                <a:latin typeface="Cambria"/>
                <a:cs typeface="Cambria"/>
              </a:rPr>
              <a:t>6.20%</a:t>
            </a:r>
            <a:r>
              <a:rPr dirty="0" sz="2000" spc="-185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Sep’23.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0223" y="812183"/>
            <a:ext cx="47612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>
                <a:solidFill>
                  <a:srgbClr val="000000"/>
                </a:solidFill>
              </a:rPr>
              <a:t>Domestic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25">
                <a:solidFill>
                  <a:srgbClr val="000000"/>
                </a:solidFill>
              </a:rPr>
              <a:t>ffiacŚo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30">
                <a:solidFill>
                  <a:srgbClr val="000000"/>
                </a:solidFill>
              </a:rPr>
              <a:t>Developments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3370" y="1596823"/>
            <a:ext cx="8937625" cy="1245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080" indent="-3429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65">
                <a:latin typeface="Cambria"/>
                <a:cs typeface="Cambria"/>
              </a:rPr>
              <a:t>India </a:t>
            </a:r>
            <a:r>
              <a:rPr dirty="0" sz="2000" spc="-110">
                <a:latin typeface="Cambria"/>
                <a:cs typeface="Cambria"/>
              </a:rPr>
              <a:t>posted</a:t>
            </a:r>
            <a:r>
              <a:rPr dirty="0" sz="2000" spc="-10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-135">
                <a:latin typeface="Cambria"/>
                <a:cs typeface="Cambria"/>
              </a:rPr>
              <a:t> meŚchandise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tŚade</a:t>
            </a:r>
            <a:r>
              <a:rPr dirty="0" sz="2000" spc="-13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deficit of </a:t>
            </a:r>
            <a:r>
              <a:rPr dirty="0" sz="2000" spc="40">
                <a:latin typeface="Cambria"/>
                <a:cs typeface="Cambria"/>
              </a:rPr>
              <a:t>USD </a:t>
            </a:r>
            <a:r>
              <a:rPr dirty="0" sz="2000" spc="-215">
                <a:latin typeface="Cambria"/>
                <a:cs typeface="Cambria"/>
              </a:rPr>
              <a:t>19.4</a:t>
            </a:r>
            <a:r>
              <a:rPr dirty="0" sz="2000" spc="-21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billion in </a:t>
            </a:r>
            <a:r>
              <a:rPr dirty="0" sz="2000" spc="-125">
                <a:latin typeface="Cambria"/>
                <a:cs typeface="Cambria"/>
              </a:rPr>
              <a:t>SeptembeŚ</a:t>
            </a:r>
            <a:r>
              <a:rPr dirty="0" sz="2000" spc="-120">
                <a:latin typeface="Cambria"/>
                <a:cs typeface="Cambria"/>
              </a:rPr>
              <a:t> </a:t>
            </a:r>
            <a:r>
              <a:rPr dirty="0" sz="2000" spc="-215">
                <a:latin typeface="Cambria"/>
                <a:cs typeface="Cambria"/>
              </a:rPr>
              <a:t>2023,</a:t>
            </a:r>
            <a:r>
              <a:rPr dirty="0" sz="2000" spc="-21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 </a:t>
            </a:r>
            <a:r>
              <a:rPr dirty="0" sz="2000" spc="-90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lowest </a:t>
            </a:r>
            <a:r>
              <a:rPr dirty="0" sz="2000" spc="-125">
                <a:latin typeface="Cambria"/>
                <a:cs typeface="Cambria"/>
              </a:rPr>
              <a:t>gap </a:t>
            </a:r>
            <a:r>
              <a:rPr dirty="0" sz="2000" spc="-45">
                <a:latin typeface="Cambria"/>
                <a:cs typeface="Cambria"/>
              </a:rPr>
              <a:t>in </a:t>
            </a:r>
            <a:r>
              <a:rPr dirty="0" sz="2000" spc="-85">
                <a:latin typeface="Cambria"/>
                <a:cs typeface="Cambria"/>
              </a:rPr>
              <a:t>five </a:t>
            </a:r>
            <a:r>
              <a:rPr dirty="0" sz="2000" spc="-110">
                <a:latin typeface="Cambria"/>
                <a:cs typeface="Cambria"/>
              </a:rPr>
              <a:t>months and </a:t>
            </a:r>
            <a:r>
              <a:rPr dirty="0" sz="2000" spc="-120">
                <a:latin typeface="Cambria"/>
                <a:cs typeface="Cambria"/>
              </a:rPr>
              <a:t>below </a:t>
            </a:r>
            <a:r>
              <a:rPr dirty="0" sz="2000" spc="-135">
                <a:latin typeface="Cambria"/>
                <a:cs typeface="Cambria"/>
              </a:rPr>
              <a:t>maŚket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expectations </a:t>
            </a:r>
            <a:r>
              <a:rPr dirty="0" sz="2000" spc="-50">
                <a:latin typeface="Cambria"/>
                <a:cs typeface="Cambria"/>
              </a:rPr>
              <a:t>of </a:t>
            </a:r>
            <a:r>
              <a:rPr dirty="0" sz="2000" spc="40">
                <a:latin typeface="Cambria"/>
                <a:cs typeface="Cambria"/>
              </a:rPr>
              <a:t>USD </a:t>
            </a:r>
            <a:r>
              <a:rPr dirty="0" sz="2000" spc="-250">
                <a:latin typeface="Cambria"/>
                <a:cs typeface="Cambria"/>
              </a:rPr>
              <a:t>23.3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billion. </a:t>
            </a:r>
            <a:r>
              <a:rPr dirty="0" sz="2000" spc="-114">
                <a:latin typeface="Cambria"/>
                <a:cs typeface="Cambria"/>
              </a:rPr>
              <a:t>ImpoŚts </a:t>
            </a:r>
            <a:r>
              <a:rPr dirty="0" sz="2000" spc="-11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fell</a:t>
            </a:r>
            <a:r>
              <a:rPr dirty="0" sz="2000" spc="-5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by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459">
                <a:latin typeface="Cambria"/>
                <a:cs typeface="Cambria"/>
              </a:rPr>
              <a:t>15%</a:t>
            </a:r>
            <a:r>
              <a:rPr dirty="0" sz="2000" spc="31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yeaŚ-on-yeaŚ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-55">
                <a:latin typeface="Cambria"/>
                <a:cs typeface="Cambria"/>
              </a:rPr>
              <a:t> </a:t>
            </a:r>
            <a:r>
              <a:rPr dirty="0" sz="2000" spc="40">
                <a:latin typeface="Cambria"/>
                <a:cs typeface="Cambria"/>
              </a:rPr>
              <a:t>USD </a:t>
            </a:r>
            <a:r>
              <a:rPr dirty="0" sz="2000" spc="-150">
                <a:latin typeface="Cambria"/>
                <a:cs typeface="Cambria"/>
              </a:rPr>
              <a:t>58.8</a:t>
            </a:r>
            <a:r>
              <a:rPr dirty="0" sz="2000" spc="-14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billion.</a:t>
            </a:r>
            <a:r>
              <a:rPr dirty="0" sz="2000" spc="34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ffieanwhile,</a:t>
            </a:r>
            <a:r>
              <a:rPr dirty="0" sz="2000" spc="275">
                <a:latin typeface="Cambria"/>
                <a:cs typeface="Cambria"/>
              </a:rPr>
              <a:t> </a:t>
            </a:r>
            <a:r>
              <a:rPr dirty="0" sz="2000" spc="-135">
                <a:latin typeface="Cambria"/>
                <a:cs typeface="Cambria"/>
              </a:rPr>
              <a:t>expoŚts</a:t>
            </a:r>
            <a:r>
              <a:rPr dirty="0" sz="2000" spc="170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shŚank</a:t>
            </a:r>
            <a:r>
              <a:rPr dirty="0" sz="2000" spc="14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by</a:t>
            </a:r>
            <a:r>
              <a:rPr dirty="0" sz="2000" spc="229">
                <a:latin typeface="Cambria"/>
                <a:cs typeface="Cambria"/>
              </a:rPr>
              <a:t> </a:t>
            </a:r>
            <a:r>
              <a:rPr dirty="0" sz="2000" spc="-290">
                <a:latin typeface="Cambria"/>
                <a:cs typeface="Cambria"/>
              </a:rPr>
              <a:t>2.6%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to 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40">
                <a:latin typeface="Cambria"/>
                <a:cs typeface="Cambria"/>
              </a:rPr>
              <a:t>USD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215">
                <a:latin typeface="Cambria"/>
                <a:cs typeface="Cambria"/>
              </a:rPr>
              <a:t>34.5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billion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amid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slowing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global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demand.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4944" y="3184276"/>
            <a:ext cx="8829488" cy="278150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694944" y="1374647"/>
            <a:ext cx="2483485" cy="0"/>
          </a:xfrm>
          <a:custGeom>
            <a:avLst/>
            <a:gdLst/>
            <a:ahLst/>
            <a:cxnLst/>
            <a:rect l="l" t="t" r="r" b="b"/>
            <a:pathLst>
              <a:path w="2483485" h="0">
                <a:moveTo>
                  <a:pt x="0" y="0"/>
                </a:moveTo>
                <a:lnTo>
                  <a:pt x="2483180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0223" y="812183"/>
            <a:ext cx="47612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>
                <a:solidFill>
                  <a:srgbClr val="000000"/>
                </a:solidFill>
              </a:rPr>
              <a:t>Domestic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25">
                <a:solidFill>
                  <a:srgbClr val="000000"/>
                </a:solidFill>
              </a:rPr>
              <a:t>ffiacŚo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30">
                <a:solidFill>
                  <a:srgbClr val="000000"/>
                </a:solidFill>
              </a:rPr>
              <a:t>Developments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1560" y="6297167"/>
            <a:ext cx="5308091" cy="361035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1560" y="2593848"/>
            <a:ext cx="5308091" cy="3253727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94944" y="1374647"/>
            <a:ext cx="2483485" cy="0"/>
          </a:xfrm>
          <a:custGeom>
            <a:avLst/>
            <a:gdLst/>
            <a:ahLst/>
            <a:cxnLst/>
            <a:rect l="l" t="t" r="r" b="b"/>
            <a:pathLst>
              <a:path w="2483485" h="0">
                <a:moveTo>
                  <a:pt x="0" y="0"/>
                </a:moveTo>
                <a:lnTo>
                  <a:pt x="2483180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32615" y="1597056"/>
            <a:ext cx="5800725" cy="839469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2000" spc="-80">
                <a:latin typeface="Cambria"/>
                <a:cs typeface="Cambria"/>
              </a:rPr>
              <a:t>India’s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diŚect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tax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collection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is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10">
                <a:latin typeface="Cambria"/>
                <a:cs typeface="Cambria"/>
              </a:rPr>
              <a:t>up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405">
                <a:latin typeface="Cambria"/>
                <a:cs typeface="Cambria"/>
              </a:rPr>
              <a:t>18%</a:t>
            </a:r>
            <a:r>
              <a:rPr dirty="0" sz="2000" spc="-370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YoY </a:t>
            </a:r>
            <a:r>
              <a:rPr dirty="0" sz="2000" spc="-160">
                <a:latin typeface="Cambria"/>
                <a:cs typeface="Cambria"/>
              </a:rPr>
              <a:t>as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35">
                <a:latin typeface="Cambria"/>
                <a:cs typeface="Cambria"/>
              </a:rPr>
              <a:t>Oct.</a:t>
            </a:r>
            <a:endParaRPr sz="20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2000" spc="225">
                <a:latin typeface="Cambria"/>
                <a:cs typeface="Cambria"/>
              </a:rPr>
              <a:t>O</a:t>
            </a:r>
            <a:r>
              <a:rPr dirty="0" sz="2000" spc="-150">
                <a:latin typeface="Cambria"/>
                <a:cs typeface="Cambria"/>
              </a:rPr>
              <a:t>v</a:t>
            </a:r>
            <a:r>
              <a:rPr dirty="0" sz="2000" spc="-220">
                <a:latin typeface="Cambria"/>
                <a:cs typeface="Cambria"/>
              </a:rPr>
              <a:t>e</a:t>
            </a:r>
            <a:r>
              <a:rPr dirty="0" sz="2000" spc="-225">
                <a:latin typeface="Cambria"/>
                <a:cs typeface="Cambria"/>
              </a:rPr>
              <a:t>Ś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-30">
                <a:latin typeface="Cambria"/>
                <a:cs typeface="Cambria"/>
              </a:rPr>
              <a:t>ll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85">
                <a:latin typeface="Cambria"/>
                <a:cs typeface="Cambria"/>
              </a:rPr>
              <a:t>T</a:t>
            </a:r>
            <a:r>
              <a:rPr dirty="0" sz="2000" spc="-114">
                <a:latin typeface="Cambria"/>
                <a:cs typeface="Cambria"/>
              </a:rPr>
              <a:t>ax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280">
                <a:latin typeface="Cambria"/>
                <a:cs typeface="Cambria"/>
              </a:rPr>
              <a:t>Ś</a:t>
            </a:r>
            <a:r>
              <a:rPr dirty="0" sz="2000" spc="-120">
                <a:latin typeface="Cambria"/>
                <a:cs typeface="Cambria"/>
              </a:rPr>
              <a:t>ec</a:t>
            </a:r>
            <a:r>
              <a:rPr dirty="0" sz="2000" spc="-85">
                <a:latin typeface="Cambria"/>
                <a:cs typeface="Cambria"/>
              </a:rPr>
              <a:t>ei</a:t>
            </a:r>
            <a:r>
              <a:rPr dirty="0" sz="2000" spc="-100">
                <a:latin typeface="Cambria"/>
                <a:cs typeface="Cambria"/>
              </a:rPr>
              <a:t>p</a:t>
            </a:r>
            <a:r>
              <a:rPr dirty="0" sz="2000" spc="-90">
                <a:latin typeface="Cambria"/>
                <a:cs typeface="Cambria"/>
              </a:rPr>
              <a:t>ts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-30">
                <a:latin typeface="Cambria"/>
                <a:cs typeface="Cambria"/>
              </a:rPr>
              <a:t>l</a:t>
            </a:r>
            <a:r>
              <a:rPr dirty="0" sz="2000" spc="-140">
                <a:latin typeface="Cambria"/>
                <a:cs typeface="Cambria"/>
              </a:rPr>
              <a:t>s</a:t>
            </a:r>
            <a:r>
              <a:rPr dirty="0" sz="2000" spc="-160">
                <a:latin typeface="Cambria"/>
                <a:cs typeface="Cambria"/>
              </a:rPr>
              <a:t>o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280">
                <a:latin typeface="Cambria"/>
                <a:cs typeface="Cambria"/>
              </a:rPr>
              <a:t>Ś</a:t>
            </a:r>
            <a:r>
              <a:rPr dirty="0" sz="2000" spc="-165">
                <a:latin typeface="Cambria"/>
                <a:cs typeface="Cambria"/>
              </a:rPr>
              <a:t>e</a:t>
            </a:r>
            <a:r>
              <a:rPr dirty="0" sz="2000" spc="-145">
                <a:latin typeface="Cambria"/>
                <a:cs typeface="Cambria"/>
              </a:rPr>
              <a:t>m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280">
                <a:latin typeface="Cambria"/>
                <a:cs typeface="Cambria"/>
              </a:rPr>
              <a:t>Ś</a:t>
            </a:r>
            <a:r>
              <a:rPr dirty="0" sz="2000" spc="-110">
                <a:latin typeface="Cambria"/>
                <a:cs typeface="Cambria"/>
              </a:rPr>
              <a:t>o</a:t>
            </a:r>
            <a:r>
              <a:rPr dirty="0" sz="2000" spc="-140">
                <a:latin typeface="Cambria"/>
                <a:cs typeface="Cambria"/>
              </a:rPr>
              <a:t>bu</a:t>
            </a:r>
            <a:r>
              <a:rPr dirty="0" sz="2000" spc="-120">
                <a:latin typeface="Cambria"/>
                <a:cs typeface="Cambria"/>
              </a:rPr>
              <a:t>s</a:t>
            </a:r>
            <a:r>
              <a:rPr dirty="0" sz="2000">
                <a:latin typeface="Cambria"/>
                <a:cs typeface="Cambria"/>
              </a:rPr>
              <a:t>t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5">
                <a:latin typeface="Cambria"/>
                <a:cs typeface="Cambria"/>
              </a:rPr>
              <a:t>i</a:t>
            </a:r>
            <a:r>
              <a:rPr dirty="0" sz="2000" spc="-85">
                <a:latin typeface="Cambria"/>
                <a:cs typeface="Cambria"/>
              </a:rPr>
              <a:t>n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145">
                <a:latin typeface="Cambria"/>
                <a:cs typeface="Cambria"/>
              </a:rPr>
              <a:t>H</a:t>
            </a:r>
            <a:r>
              <a:rPr dirty="0" sz="2000" spc="-455">
                <a:latin typeface="Cambria"/>
                <a:cs typeface="Cambria"/>
              </a:rPr>
              <a:t>1</a:t>
            </a:r>
            <a:r>
              <a:rPr dirty="0" sz="2000" spc="30">
                <a:latin typeface="Cambria"/>
                <a:cs typeface="Cambria"/>
              </a:rPr>
              <a:t>,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F</a:t>
            </a:r>
            <a:r>
              <a:rPr dirty="0" sz="2000" spc="5">
                <a:latin typeface="Cambria"/>
                <a:cs typeface="Cambria"/>
              </a:rPr>
              <a:t>Y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235">
                <a:latin typeface="Cambria"/>
                <a:cs typeface="Cambria"/>
              </a:rPr>
              <a:t>2</a:t>
            </a:r>
            <a:r>
              <a:rPr dirty="0" sz="2000" spc="-229">
                <a:latin typeface="Cambria"/>
                <a:cs typeface="Cambria"/>
              </a:rPr>
              <a:t>0</a:t>
            </a:r>
            <a:r>
              <a:rPr dirty="0" sz="2000" spc="-260">
                <a:latin typeface="Cambria"/>
                <a:cs typeface="Cambria"/>
              </a:rPr>
              <a:t>24</a:t>
            </a:r>
            <a:r>
              <a:rPr dirty="0" sz="2000" spc="-20"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725" y="5973367"/>
            <a:ext cx="6979284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2000" spc="-35">
                <a:latin typeface="Cambria"/>
                <a:cs typeface="Cambria"/>
              </a:rPr>
              <a:t>Iff</a:t>
            </a:r>
            <a:r>
              <a:rPr dirty="0" sz="2000" spc="-35">
                <a:latin typeface="Cambria"/>
                <a:cs typeface="Cambria"/>
              </a:rPr>
              <a:t>iF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pŚojects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fall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5">
                <a:latin typeface="Cambria"/>
                <a:cs typeface="Cambria"/>
              </a:rPr>
              <a:t>Govt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Debt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65">
                <a:latin typeface="Cambria"/>
                <a:cs typeface="Cambria"/>
              </a:rPr>
              <a:t>GDP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Fiscal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deficit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75">
                <a:latin typeface="Cambria"/>
                <a:cs typeface="Cambria"/>
              </a:rPr>
              <a:t>oveŚ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time.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8388" y="812183"/>
            <a:ext cx="47612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>
                <a:solidFill>
                  <a:srgbClr val="000000"/>
                </a:solidFill>
              </a:rPr>
              <a:t>Domestic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25">
                <a:solidFill>
                  <a:srgbClr val="000000"/>
                </a:solidFill>
              </a:rPr>
              <a:t>ffiacŚo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30">
                <a:solidFill>
                  <a:srgbClr val="000000"/>
                </a:solidFill>
              </a:rPr>
              <a:t>Developments</a:t>
            </a:r>
          </a:p>
        </p:txBody>
      </p:sp>
      <p:sp>
        <p:nvSpPr>
          <p:cNvPr id="4" name="object 4"/>
          <p:cNvSpPr/>
          <p:nvPr/>
        </p:nvSpPr>
        <p:spPr>
          <a:xfrm>
            <a:off x="694944" y="1374647"/>
            <a:ext cx="2359025" cy="0"/>
          </a:xfrm>
          <a:custGeom>
            <a:avLst/>
            <a:gdLst/>
            <a:ahLst/>
            <a:cxnLst/>
            <a:rect l="l" t="t" r="r" b="b"/>
            <a:pathLst>
              <a:path w="2359025" h="0">
                <a:moveTo>
                  <a:pt x="0" y="0"/>
                </a:moveTo>
                <a:lnTo>
                  <a:pt x="2358542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472" y="2130552"/>
            <a:ext cx="5939014" cy="355091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4944" y="6627888"/>
            <a:ext cx="8542071" cy="301903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21725" y="1593965"/>
            <a:ext cx="689673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2000" spc="-35">
                <a:latin typeface="Cambria"/>
                <a:cs typeface="Cambria"/>
              </a:rPr>
              <a:t>IffiF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Śaises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India’s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FY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260">
                <a:latin typeface="Cambria"/>
                <a:cs typeface="Cambria"/>
              </a:rPr>
              <a:t>24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65">
                <a:latin typeface="Cambria"/>
                <a:cs typeface="Cambria"/>
              </a:rPr>
              <a:t>GDP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gŚowth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foŚecast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55">
                <a:latin typeface="Cambria"/>
                <a:cs typeface="Cambria"/>
              </a:rPr>
              <a:t>to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265">
                <a:latin typeface="Cambria"/>
                <a:cs typeface="Cambria"/>
              </a:rPr>
              <a:t>6.30%</a:t>
            </a:r>
            <a:r>
              <a:rPr dirty="0" sz="2000" spc="-1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fŚom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245">
                <a:latin typeface="Cambria"/>
                <a:cs typeface="Cambria"/>
              </a:rPr>
              <a:t>6.10%.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513" y="9251031"/>
            <a:ext cx="171449" cy="16827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48388" y="9145748"/>
            <a:ext cx="9040495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539750" algn="l"/>
                <a:tab pos="540385" algn="l"/>
              </a:tabLst>
            </a:pPr>
            <a:r>
              <a:rPr dirty="0"/>
              <a:t>	</a:t>
            </a:r>
            <a:r>
              <a:rPr dirty="0" sz="2000" spc="-85">
                <a:latin typeface="Cambria"/>
                <a:cs typeface="Cambria"/>
              </a:rPr>
              <a:t>e</a:t>
            </a:r>
            <a:r>
              <a:rPr dirty="0" sz="2000" spc="-85">
                <a:latin typeface="Cambria"/>
                <a:cs typeface="Cambria"/>
              </a:rPr>
              <a:t>t</a:t>
            </a:r>
            <a:r>
              <a:rPr dirty="0" sz="2000" spc="45">
                <a:latin typeface="Cambria"/>
                <a:cs typeface="Cambria"/>
              </a:rPr>
              <a:t> </a:t>
            </a:r>
            <a:r>
              <a:rPr dirty="0" sz="2000">
                <a:latin typeface="Cambria"/>
                <a:cs typeface="Cambria"/>
              </a:rPr>
              <a:t>FDI</a:t>
            </a:r>
            <a:r>
              <a:rPr dirty="0" sz="2000" spc="5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 spc="55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India</a:t>
            </a:r>
            <a:r>
              <a:rPr dirty="0" sz="2000" spc="55">
                <a:latin typeface="Cambria"/>
                <a:cs typeface="Cambria"/>
              </a:rPr>
              <a:t> </a:t>
            </a:r>
            <a:r>
              <a:rPr dirty="0" sz="2000" spc="-120">
                <a:latin typeface="Cambria"/>
                <a:cs typeface="Cambria"/>
              </a:rPr>
              <a:t>duŚing</a:t>
            </a:r>
            <a:r>
              <a:rPr dirty="0" sz="2000" spc="5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ApŚil-Aug</a:t>
            </a:r>
            <a:r>
              <a:rPr dirty="0" sz="2000" spc="50">
                <a:latin typeface="Cambria"/>
                <a:cs typeface="Cambria"/>
              </a:rPr>
              <a:t> </a:t>
            </a:r>
            <a:r>
              <a:rPr dirty="0" sz="2000" spc="-235">
                <a:latin typeface="Cambria"/>
                <a:cs typeface="Cambria"/>
              </a:rPr>
              <a:t>‘23</a:t>
            </a:r>
            <a:r>
              <a:rPr dirty="0" sz="2000" spc="-14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declined</a:t>
            </a:r>
            <a:r>
              <a:rPr dirty="0" sz="2000" spc="6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shaŚply</a:t>
            </a:r>
            <a:r>
              <a:rPr dirty="0" sz="2000" spc="5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to</a:t>
            </a:r>
            <a:r>
              <a:rPr dirty="0" sz="2000" spc="60">
                <a:latin typeface="Cambria"/>
                <a:cs typeface="Cambria"/>
              </a:rPr>
              <a:t> </a:t>
            </a:r>
            <a:r>
              <a:rPr dirty="0" sz="2000" spc="40">
                <a:latin typeface="Cambria"/>
                <a:cs typeface="Cambria"/>
              </a:rPr>
              <a:t>USD</a:t>
            </a:r>
            <a:r>
              <a:rPr dirty="0" sz="2000" spc="70">
                <a:latin typeface="Cambria"/>
                <a:cs typeface="Cambria"/>
              </a:rPr>
              <a:t> </a:t>
            </a:r>
            <a:r>
              <a:rPr dirty="0" sz="2000" spc="-180">
                <a:latin typeface="Cambria"/>
                <a:cs typeface="Cambria"/>
              </a:rPr>
              <a:t>2.99</a:t>
            </a:r>
            <a:r>
              <a:rPr dirty="0" sz="2000" spc="6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Bn.</a:t>
            </a:r>
            <a:r>
              <a:rPr dirty="0" sz="2000" spc="60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as</a:t>
            </a:r>
            <a:r>
              <a:rPr dirty="0" sz="2000" spc="50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compaŚed</a:t>
            </a:r>
            <a:r>
              <a:rPr dirty="0" sz="2000" spc="60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to </a:t>
            </a:r>
            <a:r>
              <a:rPr dirty="0" sz="2000" spc="-430">
                <a:latin typeface="Cambria"/>
                <a:cs typeface="Cambria"/>
              </a:rPr>
              <a:t> </a:t>
            </a:r>
            <a:r>
              <a:rPr dirty="0" sz="2000" spc="40">
                <a:latin typeface="Cambria"/>
                <a:cs typeface="Cambria"/>
              </a:rPr>
              <a:t>USD</a:t>
            </a:r>
            <a:r>
              <a:rPr dirty="0" sz="2000" spc="25">
                <a:latin typeface="Cambria"/>
                <a:cs typeface="Cambria"/>
              </a:rPr>
              <a:t> </a:t>
            </a:r>
            <a:r>
              <a:rPr dirty="0" sz="2000" spc="-220">
                <a:latin typeface="Cambria"/>
                <a:cs typeface="Cambria"/>
              </a:rPr>
              <a:t>18.03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80">
                <a:latin typeface="Cambria"/>
                <a:cs typeface="Cambria"/>
              </a:rPr>
              <a:t>Bn.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last</a:t>
            </a:r>
            <a:r>
              <a:rPr dirty="0" sz="2000" spc="20">
                <a:latin typeface="Cambria"/>
                <a:cs typeface="Cambria"/>
              </a:rPr>
              <a:t> </a:t>
            </a:r>
            <a:r>
              <a:rPr dirty="0" sz="2000" spc="-180">
                <a:latin typeface="Cambria"/>
                <a:cs typeface="Cambria"/>
              </a:rPr>
              <a:t>yeaŚ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on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90">
                <a:latin typeface="Cambria"/>
                <a:cs typeface="Cambria"/>
              </a:rPr>
              <a:t>global</a:t>
            </a:r>
            <a:r>
              <a:rPr dirty="0" sz="2000" spc="-5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slowdown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and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Śise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45">
                <a:latin typeface="Cambria"/>
                <a:cs typeface="Cambria"/>
              </a:rPr>
              <a:t>in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100">
                <a:latin typeface="Cambria"/>
                <a:cs typeface="Cambria"/>
              </a:rPr>
              <a:t>ŚepatŚiation.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48388" y="812183"/>
            <a:ext cx="47612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>
                <a:solidFill>
                  <a:srgbClr val="000000"/>
                </a:solidFill>
              </a:rPr>
              <a:t>Domestic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25">
                <a:solidFill>
                  <a:srgbClr val="000000"/>
                </a:solidFill>
              </a:rPr>
              <a:t>ffiacŚo</a:t>
            </a:r>
            <a:r>
              <a:rPr dirty="0" spc="75">
                <a:solidFill>
                  <a:srgbClr val="000000"/>
                </a:solidFill>
              </a:rPr>
              <a:t> </a:t>
            </a:r>
            <a:r>
              <a:rPr dirty="0" spc="-130">
                <a:solidFill>
                  <a:srgbClr val="000000"/>
                </a:solidFill>
              </a:rPr>
              <a:t>Developments</a:t>
            </a:r>
          </a:p>
        </p:txBody>
      </p:sp>
      <p:sp>
        <p:nvSpPr>
          <p:cNvPr id="5" name="object 5"/>
          <p:cNvSpPr/>
          <p:nvPr/>
        </p:nvSpPr>
        <p:spPr>
          <a:xfrm>
            <a:off x="694944" y="1374647"/>
            <a:ext cx="2359025" cy="0"/>
          </a:xfrm>
          <a:custGeom>
            <a:avLst/>
            <a:gdLst/>
            <a:ahLst/>
            <a:cxnLst/>
            <a:rect l="l" t="t" r="r" b="b"/>
            <a:pathLst>
              <a:path w="2359025" h="0">
                <a:moveTo>
                  <a:pt x="0" y="0"/>
                </a:moveTo>
                <a:lnTo>
                  <a:pt x="2358542" y="0"/>
                </a:lnTo>
              </a:path>
            </a:pathLst>
          </a:custGeom>
          <a:ln w="63500">
            <a:solidFill>
              <a:srgbClr val="ED6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21725" y="1484237"/>
            <a:ext cx="8728710" cy="1346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65">
                <a:latin typeface="Cambria"/>
                <a:cs typeface="Cambria"/>
              </a:rPr>
              <a:t>Automobile</a:t>
            </a:r>
            <a:r>
              <a:rPr dirty="0" sz="2000" spc="-60">
                <a:latin typeface="Cambria"/>
                <a:cs typeface="Cambria"/>
              </a:rPr>
              <a:t> </a:t>
            </a:r>
            <a:r>
              <a:rPr dirty="0" sz="2000" spc="-105">
                <a:latin typeface="Cambria"/>
                <a:cs typeface="Cambria"/>
              </a:rPr>
              <a:t>Śetail</a:t>
            </a:r>
            <a:r>
              <a:rPr dirty="0" sz="2000" spc="-10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sales</a:t>
            </a:r>
            <a:r>
              <a:rPr dirty="0" sz="2000" spc="-140">
                <a:latin typeface="Cambria"/>
                <a:cs typeface="Cambria"/>
              </a:rPr>
              <a:t> </a:t>
            </a:r>
            <a:r>
              <a:rPr dirty="0" sz="2000" spc="-150">
                <a:latin typeface="Cambria"/>
                <a:cs typeface="Cambria"/>
              </a:rPr>
              <a:t>ŚegisteŚed</a:t>
            </a:r>
            <a:r>
              <a:rPr dirty="0" sz="2000" spc="-145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a</a:t>
            </a:r>
            <a:r>
              <a:rPr dirty="0" sz="2000" spc="-135">
                <a:latin typeface="Cambria"/>
                <a:cs typeface="Cambria"/>
              </a:rPr>
              <a:t> </a:t>
            </a:r>
            <a:r>
              <a:rPr dirty="0" sz="2000" spc="-370">
                <a:latin typeface="Cambria"/>
                <a:cs typeface="Cambria"/>
              </a:rPr>
              <a:t>20%</a:t>
            </a:r>
            <a:r>
              <a:rPr dirty="0" sz="2000" spc="-365">
                <a:latin typeface="Cambria"/>
                <a:cs typeface="Cambria"/>
              </a:rPr>
              <a:t> </a:t>
            </a:r>
            <a:r>
              <a:rPr dirty="0" sz="2000" spc="5">
                <a:latin typeface="Cambria"/>
                <a:cs typeface="Cambria"/>
              </a:rPr>
              <a:t>YoY </a:t>
            </a:r>
            <a:r>
              <a:rPr dirty="0" sz="2000" spc="-145">
                <a:latin typeface="Cambria"/>
                <a:cs typeface="Cambria"/>
              </a:rPr>
              <a:t>gŚowth</a:t>
            </a:r>
            <a:r>
              <a:rPr dirty="0" sz="2000" spc="-140">
                <a:latin typeface="Cambria"/>
                <a:cs typeface="Cambria"/>
              </a:rPr>
              <a:t> </a:t>
            </a:r>
            <a:r>
              <a:rPr dirty="0" sz="2000" spc="-130">
                <a:latin typeface="Cambria"/>
                <a:cs typeface="Cambria"/>
              </a:rPr>
              <a:t>Śeaching</a:t>
            </a:r>
            <a:r>
              <a:rPr dirty="0" sz="2000" spc="180">
                <a:latin typeface="Cambria"/>
                <a:cs typeface="Cambria"/>
              </a:rPr>
              <a:t> </a:t>
            </a:r>
            <a:r>
              <a:rPr dirty="0" sz="2000" spc="-200">
                <a:latin typeface="Cambria"/>
                <a:cs typeface="Cambria"/>
              </a:rPr>
              <a:t>1.89</a:t>
            </a:r>
            <a:r>
              <a:rPr dirty="0" sz="2000" spc="45">
                <a:latin typeface="Cambria"/>
                <a:cs typeface="Cambria"/>
              </a:rPr>
              <a:t> </a:t>
            </a:r>
            <a:r>
              <a:rPr dirty="0" sz="2000" spc="-65">
                <a:latin typeface="Cambria"/>
                <a:cs typeface="Cambria"/>
              </a:rPr>
              <a:t>million</a:t>
            </a:r>
            <a:r>
              <a:rPr dirty="0" sz="2000" spc="310">
                <a:latin typeface="Cambria"/>
                <a:cs typeface="Cambria"/>
              </a:rPr>
              <a:t> </a:t>
            </a:r>
            <a:r>
              <a:rPr dirty="0" sz="2000" spc="-75">
                <a:latin typeface="Cambria"/>
                <a:cs typeface="Cambria"/>
              </a:rPr>
              <a:t>units. </a:t>
            </a:r>
            <a:r>
              <a:rPr dirty="0" sz="2000" spc="-70">
                <a:latin typeface="Cambria"/>
                <a:cs typeface="Cambria"/>
              </a:rPr>
              <a:t> </a:t>
            </a:r>
            <a:r>
              <a:rPr dirty="0" sz="2000" spc="-85">
                <a:latin typeface="Cambria"/>
                <a:cs typeface="Cambria"/>
              </a:rPr>
              <a:t>Except </a:t>
            </a:r>
            <a:r>
              <a:rPr dirty="0" sz="2000" spc="-130">
                <a:latin typeface="Cambria"/>
                <a:cs typeface="Cambria"/>
              </a:rPr>
              <a:t>foŚ </a:t>
            </a:r>
            <a:r>
              <a:rPr dirty="0" sz="2000" spc="-125">
                <a:latin typeface="Cambria"/>
                <a:cs typeface="Cambria"/>
              </a:rPr>
              <a:t>TŚactoŚs </a:t>
            </a:r>
            <a:r>
              <a:rPr dirty="0" sz="2000" spc="-105">
                <a:latin typeface="Cambria"/>
                <a:cs typeface="Cambria"/>
              </a:rPr>
              <a:t>which </a:t>
            </a:r>
            <a:r>
              <a:rPr dirty="0" sz="2000" spc="-125">
                <a:latin typeface="Cambria"/>
                <a:cs typeface="Cambria"/>
              </a:rPr>
              <a:t>witnessed </a:t>
            </a:r>
            <a:r>
              <a:rPr dirty="0" sz="2000" spc="-140">
                <a:latin typeface="Cambria"/>
                <a:cs typeface="Cambria"/>
              </a:rPr>
              <a:t>a </a:t>
            </a:r>
            <a:r>
              <a:rPr dirty="0" sz="2000" spc="-415">
                <a:latin typeface="Cambria"/>
                <a:cs typeface="Cambria"/>
              </a:rPr>
              <a:t>10%</a:t>
            </a:r>
            <a:r>
              <a:rPr dirty="0" sz="2000" spc="-409">
                <a:latin typeface="Cambria"/>
                <a:cs typeface="Cambria"/>
              </a:rPr>
              <a:t> </a:t>
            </a:r>
            <a:r>
              <a:rPr dirty="0" sz="2000" spc="-140">
                <a:latin typeface="Cambria"/>
                <a:cs typeface="Cambria"/>
              </a:rPr>
              <a:t>degŚowth </a:t>
            </a:r>
            <a:r>
              <a:rPr dirty="0" sz="2000" spc="-75">
                <a:latin typeface="Cambria"/>
                <a:cs typeface="Cambria"/>
              </a:rPr>
              <a:t>all </a:t>
            </a:r>
            <a:r>
              <a:rPr dirty="0" sz="2000" spc="-135">
                <a:latin typeface="Cambria"/>
                <a:cs typeface="Cambria"/>
              </a:rPr>
              <a:t>otheŚ </a:t>
            </a:r>
            <a:r>
              <a:rPr dirty="0" sz="2000" spc="-100">
                <a:latin typeface="Cambria"/>
                <a:cs typeface="Cambria"/>
              </a:rPr>
              <a:t>automotive </a:t>
            </a:r>
            <a:r>
              <a:rPr dirty="0" sz="2000" spc="-130">
                <a:latin typeface="Cambria"/>
                <a:cs typeface="Cambria"/>
              </a:rPr>
              <a:t>categoŚies </a:t>
            </a:r>
            <a:r>
              <a:rPr dirty="0" sz="2000" spc="-125">
                <a:latin typeface="Cambria"/>
                <a:cs typeface="Cambria"/>
              </a:rPr>
              <a:t> expeŚienced</a:t>
            </a:r>
            <a:r>
              <a:rPr dirty="0" sz="2000" spc="-10">
                <a:latin typeface="Cambria"/>
                <a:cs typeface="Cambria"/>
              </a:rPr>
              <a:t> </a:t>
            </a:r>
            <a:r>
              <a:rPr dirty="0" sz="2000" spc="-125">
                <a:latin typeface="Cambria"/>
                <a:cs typeface="Cambria"/>
              </a:rPr>
              <a:t>gŚowth.</a:t>
            </a:r>
            <a:endParaRPr sz="2000">
              <a:latin typeface="Cambria"/>
              <a:cs typeface="Cambria"/>
            </a:endParaRPr>
          </a:p>
          <a:p>
            <a:pPr algn="just" marL="355600" indent="-342900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5600" algn="l"/>
              </a:tabLst>
            </a:pPr>
            <a:r>
              <a:rPr dirty="0" sz="2000" spc="-145">
                <a:latin typeface="Cambria"/>
                <a:cs typeface="Cambria"/>
              </a:rPr>
              <a:t>FoŚ</a:t>
            </a:r>
            <a:r>
              <a:rPr dirty="0" sz="2000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the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95">
                <a:latin typeface="Cambria"/>
                <a:cs typeface="Cambria"/>
              </a:rPr>
              <a:t>fiŚst</a:t>
            </a:r>
            <a:r>
              <a:rPr dirty="0" sz="2000" spc="30">
                <a:latin typeface="Cambria"/>
                <a:cs typeface="Cambria"/>
              </a:rPr>
              <a:t> </a:t>
            </a:r>
            <a:r>
              <a:rPr dirty="0" sz="2000" spc="-70">
                <a:latin typeface="Cambria"/>
                <a:cs typeface="Cambria"/>
              </a:rPr>
              <a:t>half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50">
                <a:latin typeface="Cambria"/>
                <a:cs typeface="Cambria"/>
              </a:rPr>
              <a:t>of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10">
                <a:latin typeface="Cambria"/>
                <a:cs typeface="Cambria"/>
              </a:rPr>
              <a:t>FY </a:t>
            </a:r>
            <a:r>
              <a:rPr dirty="0" sz="2000" spc="-165">
                <a:latin typeface="Cambria"/>
                <a:cs typeface="Cambria"/>
              </a:rPr>
              <a:t>24,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60">
                <a:latin typeface="Cambria"/>
                <a:cs typeface="Cambria"/>
              </a:rPr>
              <a:t>Automobile</a:t>
            </a:r>
            <a:r>
              <a:rPr dirty="0" sz="2000" spc="-2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sales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45">
                <a:latin typeface="Cambria"/>
                <a:cs typeface="Cambria"/>
              </a:rPr>
              <a:t>showed</a:t>
            </a:r>
            <a:r>
              <a:rPr dirty="0" sz="2000" spc="5">
                <a:latin typeface="Cambria"/>
                <a:cs typeface="Cambria"/>
              </a:rPr>
              <a:t> </a:t>
            </a:r>
            <a:r>
              <a:rPr dirty="0" sz="2000" spc="-170">
                <a:latin typeface="Cambria"/>
                <a:cs typeface="Cambria"/>
              </a:rPr>
              <a:t>ŚecoveŚy</a:t>
            </a:r>
            <a:r>
              <a:rPr dirty="0" sz="2000" spc="15">
                <a:latin typeface="Cambria"/>
                <a:cs typeface="Cambria"/>
              </a:rPr>
              <a:t> </a:t>
            </a:r>
            <a:r>
              <a:rPr dirty="0" sz="2000" spc="-160">
                <a:latin typeface="Cambria"/>
                <a:cs typeface="Cambria"/>
              </a:rPr>
              <a:t>acŚoss</a:t>
            </a:r>
            <a:r>
              <a:rPr dirty="0" sz="2000" spc="10">
                <a:latin typeface="Cambria"/>
                <a:cs typeface="Cambria"/>
              </a:rPr>
              <a:t> </a:t>
            </a:r>
            <a:r>
              <a:rPr dirty="0" sz="2000" spc="-114">
                <a:latin typeface="Cambria"/>
                <a:cs typeface="Cambria"/>
              </a:rPr>
              <a:t>categoŚies.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1563" y="3133344"/>
            <a:ext cx="5217463" cy="288796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6468" y="6256020"/>
            <a:ext cx="5661659" cy="26715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SAXENA , AMIT</dc:creator>
  <dc:title>PowerPoint Presentation</dc:title>
  <dcterms:created xsi:type="dcterms:W3CDTF">2023-11-30T14:46:10Z</dcterms:created>
  <dcterms:modified xsi:type="dcterms:W3CDTF">2023-11-30T14:46:10Z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2023-11-14T00:00:00Z</vt:filetime>
  </property>
  <property fmtid="{D5CDD505-2E9C-101B-9397-08002B2CF9AE}" pid="3" name="Creator">
    <vt:lpwstr>Acrobat PDFMaker 23 for PowerPoint</vt:lpwstr>
  </property>
  <property fmtid="{D5CDD505-2E9C-101B-9397-08002B2CF9AE}" pid="4" name="LastSaved">
    <vt:filetime>2023-11-30T00:00:00Z</vt:filetime>
  </property>
</Properties>
</file>